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7"/>
  </p:notesMasterIdLst>
  <p:sldIdLst>
    <p:sldId id="256" r:id="rId2"/>
    <p:sldId id="1981" r:id="rId3"/>
    <p:sldId id="1985" r:id="rId4"/>
    <p:sldId id="1972" r:id="rId5"/>
    <p:sldId id="1986" r:id="rId6"/>
    <p:sldId id="1987" r:id="rId7"/>
    <p:sldId id="1988" r:id="rId8"/>
    <p:sldId id="1989" r:id="rId9"/>
    <p:sldId id="1990" r:id="rId10"/>
    <p:sldId id="1992" r:id="rId11"/>
    <p:sldId id="1991" r:id="rId12"/>
    <p:sldId id="2025" r:id="rId13"/>
    <p:sldId id="1997" r:id="rId14"/>
    <p:sldId id="2026" r:id="rId15"/>
    <p:sldId id="1998" r:id="rId16"/>
    <p:sldId id="2027" r:id="rId17"/>
    <p:sldId id="2029" r:id="rId18"/>
    <p:sldId id="1994" r:id="rId19"/>
    <p:sldId id="1996" r:id="rId20"/>
    <p:sldId id="1993" r:id="rId21"/>
    <p:sldId id="2031" r:id="rId22"/>
    <p:sldId id="2048" r:id="rId23"/>
    <p:sldId id="2000" r:id="rId24"/>
    <p:sldId id="2001" r:id="rId25"/>
    <p:sldId id="2002" r:id="rId26"/>
    <p:sldId id="2003" r:id="rId27"/>
    <p:sldId id="2004" r:id="rId28"/>
    <p:sldId id="2005" r:id="rId29"/>
    <p:sldId id="2007" r:id="rId30"/>
    <p:sldId id="2008" r:id="rId31"/>
    <p:sldId id="2009" r:id="rId32"/>
    <p:sldId id="2010" r:id="rId33"/>
    <p:sldId id="2011" r:id="rId34"/>
    <p:sldId id="2012" r:id="rId35"/>
    <p:sldId id="2013" r:id="rId36"/>
    <p:sldId id="2014" r:id="rId37"/>
    <p:sldId id="2015" r:id="rId38"/>
    <p:sldId id="2016" r:id="rId39"/>
    <p:sldId id="2017" r:id="rId40"/>
    <p:sldId id="2018" r:id="rId41"/>
    <p:sldId id="2019" r:id="rId42"/>
    <p:sldId id="2020" r:id="rId43"/>
    <p:sldId id="2021" r:id="rId44"/>
    <p:sldId id="2022" r:id="rId45"/>
    <p:sldId id="2023" r:id="rId46"/>
    <p:sldId id="2032" r:id="rId47"/>
    <p:sldId id="2033" r:id="rId48"/>
    <p:sldId id="2049" r:id="rId49"/>
    <p:sldId id="2050" r:id="rId50"/>
    <p:sldId id="2035" r:id="rId51"/>
    <p:sldId id="2037" r:id="rId52"/>
    <p:sldId id="2038" r:id="rId53"/>
    <p:sldId id="2051" r:id="rId54"/>
    <p:sldId id="2039" r:id="rId55"/>
    <p:sldId id="2040" r:id="rId56"/>
    <p:sldId id="2041" r:id="rId57"/>
    <p:sldId id="2042" r:id="rId58"/>
    <p:sldId id="2043" r:id="rId59"/>
    <p:sldId id="2044" r:id="rId60"/>
    <p:sldId id="2045" r:id="rId61"/>
    <p:sldId id="2046" r:id="rId62"/>
    <p:sldId id="2047" r:id="rId63"/>
    <p:sldId id="2052" r:id="rId64"/>
    <p:sldId id="2053" r:id="rId65"/>
    <p:sldId id="2054" r:id="rId6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745" autoAdjust="0"/>
  </p:normalViewPr>
  <p:slideViewPr>
    <p:cSldViewPr snapToGrid="0">
      <p:cViewPr varScale="1">
        <p:scale>
          <a:sx n="146" d="100"/>
          <a:sy n="146" d="100"/>
        </p:scale>
        <p:origin x="820" y="9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7CA38E-1C45-47D4-98D4-90B74EAA8426}" type="datetimeFigureOut">
              <a:rPr lang="zh-CN" altLang="en-US" smtClean="0"/>
              <a:t>2021/4/1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9F34B2-0EB1-4476-BA4D-E8F77C841D6B}" type="slidenum">
              <a:rPr lang="zh-CN" altLang="en-US" smtClean="0"/>
              <a:t>‹#›</a:t>
            </a:fld>
            <a:endParaRPr lang="zh-CN" altLang="en-US"/>
          </a:p>
        </p:txBody>
      </p:sp>
    </p:spTree>
    <p:extLst>
      <p:ext uri="{BB962C8B-B14F-4D97-AF65-F5344CB8AC3E}">
        <p14:creationId xmlns:p14="http://schemas.microsoft.com/office/powerpoint/2010/main" val="3058666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参数大例子</a:t>
            </a:r>
            <a:endParaRPr lang="zh-CN" altLang="en-US" dirty="0"/>
          </a:p>
        </p:txBody>
      </p:sp>
      <p:sp>
        <p:nvSpPr>
          <p:cNvPr id="4" name="灯片编号占位符 3"/>
          <p:cNvSpPr>
            <a:spLocks noGrp="1"/>
          </p:cNvSpPr>
          <p:nvPr>
            <p:ph type="sldNum" sz="quarter" idx="10"/>
          </p:nvPr>
        </p:nvSpPr>
        <p:spPr/>
        <p:txBody>
          <a:bodyPr/>
          <a:lstStyle/>
          <a:p>
            <a:fld id="{589F34B2-0EB1-4476-BA4D-E8F77C841D6B}" type="slidenum">
              <a:rPr lang="zh-CN" altLang="en-US" smtClean="0"/>
              <a:t>2</a:t>
            </a:fld>
            <a:endParaRPr lang="zh-CN" altLang="en-US"/>
          </a:p>
        </p:txBody>
      </p:sp>
    </p:spTree>
    <p:extLst>
      <p:ext uri="{BB962C8B-B14F-4D97-AF65-F5344CB8AC3E}">
        <p14:creationId xmlns:p14="http://schemas.microsoft.com/office/powerpoint/2010/main" val="17144811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9F34B2-0EB1-4476-BA4D-E8F77C841D6B}" type="slidenum">
              <a:rPr lang="zh-CN" altLang="en-US" smtClean="0"/>
              <a:t>12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9F34B2-0EB1-4476-BA4D-E8F77C841D6B}" type="slidenum">
              <a:rPr lang="zh-CN" altLang="en-US" smtClean="0"/>
              <a:t>13</a:t>
            </a:fld>
            <a:endParaRPr lang="zh-CN" altLang="en-US"/>
          </a:p>
        </p:txBody>
      </p:sp>
    </p:spTree>
    <p:extLst>
      <p:ext uri="{BB962C8B-B14F-4D97-AF65-F5344CB8AC3E}">
        <p14:creationId xmlns:p14="http://schemas.microsoft.com/office/powerpoint/2010/main" val="139401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9F34B2-0EB1-4476-BA4D-E8F77C841D6B}" type="slidenum">
              <a:rPr lang="zh-CN" altLang="en-US" smtClean="0"/>
              <a:t>15</a:t>
            </a:fld>
            <a:endParaRPr lang="zh-CN" altLang="en-US"/>
          </a:p>
        </p:txBody>
      </p:sp>
    </p:spTree>
    <p:extLst>
      <p:ext uri="{BB962C8B-B14F-4D97-AF65-F5344CB8AC3E}">
        <p14:creationId xmlns:p14="http://schemas.microsoft.com/office/powerpoint/2010/main" val="139401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9F34B2-0EB1-4476-BA4D-E8F77C841D6B}" type="slidenum">
              <a:rPr lang="zh-CN" altLang="en-US" smtClean="0"/>
              <a:t>18</a:t>
            </a:fld>
            <a:endParaRPr lang="zh-CN" altLang="en-US"/>
          </a:p>
        </p:txBody>
      </p:sp>
    </p:spTree>
    <p:extLst>
      <p:ext uri="{BB962C8B-B14F-4D97-AF65-F5344CB8AC3E}">
        <p14:creationId xmlns:p14="http://schemas.microsoft.com/office/powerpoint/2010/main" val="1394013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9F34B2-0EB1-4476-BA4D-E8F77C841D6B}" type="slidenum">
              <a:rPr lang="zh-CN" altLang="en-US" smtClean="0"/>
              <a:t>19</a:t>
            </a:fld>
            <a:endParaRPr lang="zh-CN" altLang="en-US"/>
          </a:p>
        </p:txBody>
      </p:sp>
    </p:spTree>
    <p:extLst>
      <p:ext uri="{BB962C8B-B14F-4D97-AF65-F5344CB8AC3E}">
        <p14:creationId xmlns:p14="http://schemas.microsoft.com/office/powerpoint/2010/main" val="1394013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超参数：</a:t>
            </a:r>
            <a:r>
              <a:rPr lang="en-US" altLang="zh-CN" dirty="0" smtClean="0"/>
              <a:t>filter</a:t>
            </a:r>
            <a:r>
              <a:rPr lang="zh-CN" altLang="en-US" dirty="0" smtClean="0"/>
              <a:t>大小、</a:t>
            </a:r>
            <a:r>
              <a:rPr lang="en-US" altLang="zh-CN" dirty="0" smtClean="0"/>
              <a:t>stride</a:t>
            </a:r>
            <a:r>
              <a:rPr lang="zh-CN" altLang="en-US" dirty="0" smtClean="0"/>
              <a:t>大小</a:t>
            </a:r>
            <a:endParaRPr lang="zh-CN" altLang="en-US" dirty="0"/>
          </a:p>
        </p:txBody>
      </p:sp>
      <p:sp>
        <p:nvSpPr>
          <p:cNvPr id="4" name="灯片编号占位符 3"/>
          <p:cNvSpPr>
            <a:spLocks noGrp="1"/>
          </p:cNvSpPr>
          <p:nvPr>
            <p:ph type="sldNum" sz="quarter" idx="5"/>
          </p:nvPr>
        </p:nvSpPr>
        <p:spPr/>
        <p:txBody>
          <a:bodyPr/>
          <a:lstStyle/>
          <a:p>
            <a:fld id="{589F34B2-0EB1-4476-BA4D-E8F77C841D6B}" type="slidenum">
              <a:rPr lang="zh-CN" altLang="en-US" smtClean="0"/>
              <a:t>20</a:t>
            </a:fld>
            <a:endParaRPr lang="zh-CN" altLang="en-US"/>
          </a:p>
        </p:txBody>
      </p:sp>
    </p:spTree>
    <p:extLst>
      <p:ext uri="{BB962C8B-B14F-4D97-AF65-F5344CB8AC3E}">
        <p14:creationId xmlns:p14="http://schemas.microsoft.com/office/powerpoint/2010/main" val="36028620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Stride=1</a:t>
            </a:r>
            <a:endParaRPr lang="zh-CN" altLang="en-US" dirty="0"/>
          </a:p>
        </p:txBody>
      </p:sp>
      <p:sp>
        <p:nvSpPr>
          <p:cNvPr id="4" name="灯片编号占位符 3"/>
          <p:cNvSpPr>
            <a:spLocks noGrp="1"/>
          </p:cNvSpPr>
          <p:nvPr>
            <p:ph type="sldNum" sz="quarter" idx="10"/>
          </p:nvPr>
        </p:nvSpPr>
        <p:spPr/>
        <p:txBody>
          <a:bodyPr/>
          <a:lstStyle/>
          <a:p>
            <a:fld id="{589F34B2-0EB1-4476-BA4D-E8F77C841D6B}" type="slidenum">
              <a:rPr lang="zh-CN" altLang="en-US" smtClean="0"/>
              <a:t>21</a:t>
            </a:fld>
            <a:endParaRPr lang="zh-CN" altLang="en-US"/>
          </a:p>
        </p:txBody>
      </p:sp>
    </p:spTree>
    <p:extLst>
      <p:ext uri="{BB962C8B-B14F-4D97-AF65-F5344CB8AC3E}">
        <p14:creationId xmlns:p14="http://schemas.microsoft.com/office/powerpoint/2010/main" val="30481747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Stride=1</a:t>
            </a:r>
            <a:endParaRPr lang="zh-CN" altLang="en-US" dirty="0"/>
          </a:p>
        </p:txBody>
      </p:sp>
      <p:sp>
        <p:nvSpPr>
          <p:cNvPr id="4" name="灯片编号占位符 3"/>
          <p:cNvSpPr>
            <a:spLocks noGrp="1"/>
          </p:cNvSpPr>
          <p:nvPr>
            <p:ph type="sldNum" sz="quarter" idx="10"/>
          </p:nvPr>
        </p:nvSpPr>
        <p:spPr/>
        <p:txBody>
          <a:bodyPr/>
          <a:lstStyle/>
          <a:p>
            <a:fld id="{589F34B2-0EB1-4476-BA4D-E8F77C841D6B}" type="slidenum">
              <a:rPr lang="zh-CN" altLang="en-US" smtClean="0"/>
              <a:t>22</a:t>
            </a:fld>
            <a:endParaRPr lang="zh-CN" altLang="en-US"/>
          </a:p>
        </p:txBody>
      </p:sp>
    </p:spTree>
    <p:extLst>
      <p:ext uri="{BB962C8B-B14F-4D97-AF65-F5344CB8AC3E}">
        <p14:creationId xmlns:p14="http://schemas.microsoft.com/office/powerpoint/2010/main" val="19241440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9F34B2-0EB1-4476-BA4D-E8F77C841D6B}" type="slidenum">
              <a:rPr lang="zh-CN" altLang="en-US" smtClean="0"/>
              <a:t>23</a:t>
            </a:fld>
            <a:endParaRPr lang="zh-CN" altLang="en-US"/>
          </a:p>
        </p:txBody>
      </p:sp>
    </p:spTree>
    <p:extLst>
      <p:ext uri="{BB962C8B-B14F-4D97-AF65-F5344CB8AC3E}">
        <p14:creationId xmlns:p14="http://schemas.microsoft.com/office/powerpoint/2010/main" val="1394013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9F34B2-0EB1-4476-BA4D-E8F77C841D6B}" type="slidenum">
              <a:rPr lang="zh-CN" altLang="en-US" smtClean="0"/>
              <a:t>24</a:t>
            </a:fld>
            <a:endParaRPr lang="zh-CN" altLang="en-US"/>
          </a:p>
        </p:txBody>
      </p:sp>
    </p:spTree>
    <p:extLst>
      <p:ext uri="{BB962C8B-B14F-4D97-AF65-F5344CB8AC3E}">
        <p14:creationId xmlns:p14="http://schemas.microsoft.com/office/powerpoint/2010/main" val="139401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9F34B2-0EB1-4476-BA4D-E8F77C841D6B}" type="slidenum">
              <a:rPr lang="zh-CN" altLang="en-US" smtClean="0"/>
              <a:t>3</a:t>
            </a:fld>
            <a:endParaRPr lang="zh-CN" altLang="en-US"/>
          </a:p>
        </p:txBody>
      </p:sp>
    </p:spTree>
    <p:extLst>
      <p:ext uri="{BB962C8B-B14F-4D97-AF65-F5344CB8AC3E}">
        <p14:creationId xmlns:p14="http://schemas.microsoft.com/office/powerpoint/2010/main" val="12888511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9F34B2-0EB1-4476-BA4D-E8F77C841D6B}" type="slidenum">
              <a:rPr lang="zh-CN" altLang="en-US" smtClean="0"/>
              <a:t>25</a:t>
            </a:fld>
            <a:endParaRPr lang="zh-CN" altLang="en-US"/>
          </a:p>
        </p:txBody>
      </p:sp>
    </p:spTree>
    <p:extLst>
      <p:ext uri="{BB962C8B-B14F-4D97-AF65-F5344CB8AC3E}">
        <p14:creationId xmlns:p14="http://schemas.microsoft.com/office/powerpoint/2010/main" val="139401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9F34B2-0EB1-4476-BA4D-E8F77C841D6B}" type="slidenum">
              <a:rPr lang="zh-CN" altLang="en-US" smtClean="0"/>
              <a:t>26</a:t>
            </a:fld>
            <a:endParaRPr lang="zh-CN" altLang="en-US"/>
          </a:p>
        </p:txBody>
      </p:sp>
    </p:spTree>
    <p:extLst>
      <p:ext uri="{BB962C8B-B14F-4D97-AF65-F5344CB8AC3E}">
        <p14:creationId xmlns:p14="http://schemas.microsoft.com/office/powerpoint/2010/main" val="1394013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9F34B2-0EB1-4476-BA4D-E8F77C841D6B}" type="slidenum">
              <a:rPr lang="zh-CN" altLang="en-US" smtClean="0"/>
              <a:t>27</a:t>
            </a:fld>
            <a:endParaRPr lang="zh-CN" altLang="en-US"/>
          </a:p>
        </p:txBody>
      </p:sp>
    </p:spTree>
    <p:extLst>
      <p:ext uri="{BB962C8B-B14F-4D97-AF65-F5344CB8AC3E}">
        <p14:creationId xmlns:p14="http://schemas.microsoft.com/office/powerpoint/2010/main" val="1394013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9F34B2-0EB1-4476-BA4D-E8F77C841D6B}" type="slidenum">
              <a:rPr lang="zh-CN" altLang="en-US" smtClean="0"/>
              <a:t>28</a:t>
            </a:fld>
            <a:endParaRPr lang="zh-CN" altLang="en-US"/>
          </a:p>
        </p:txBody>
      </p:sp>
    </p:spTree>
    <p:extLst>
      <p:ext uri="{BB962C8B-B14F-4D97-AF65-F5344CB8AC3E}">
        <p14:creationId xmlns:p14="http://schemas.microsoft.com/office/powerpoint/2010/main" val="1394013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9F34B2-0EB1-4476-BA4D-E8F77C841D6B}" type="slidenum">
              <a:rPr lang="zh-CN" altLang="en-US" smtClean="0"/>
              <a:t>29</a:t>
            </a:fld>
            <a:endParaRPr lang="zh-CN" altLang="en-US"/>
          </a:p>
        </p:txBody>
      </p:sp>
    </p:spTree>
    <p:extLst>
      <p:ext uri="{BB962C8B-B14F-4D97-AF65-F5344CB8AC3E}">
        <p14:creationId xmlns:p14="http://schemas.microsoft.com/office/powerpoint/2010/main" val="1394013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9F34B2-0EB1-4476-BA4D-E8F77C841D6B}" type="slidenum">
              <a:rPr lang="zh-CN" altLang="en-US" smtClean="0"/>
              <a:t>30</a:t>
            </a:fld>
            <a:endParaRPr lang="zh-CN" altLang="en-US"/>
          </a:p>
        </p:txBody>
      </p:sp>
    </p:spTree>
    <p:extLst>
      <p:ext uri="{BB962C8B-B14F-4D97-AF65-F5344CB8AC3E}">
        <p14:creationId xmlns:p14="http://schemas.microsoft.com/office/powerpoint/2010/main" val="1394013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9F34B2-0EB1-4476-BA4D-E8F77C841D6B}" type="slidenum">
              <a:rPr lang="zh-CN" altLang="en-US" smtClean="0"/>
              <a:t>31</a:t>
            </a:fld>
            <a:endParaRPr lang="zh-CN" altLang="en-US"/>
          </a:p>
        </p:txBody>
      </p:sp>
    </p:spTree>
    <p:extLst>
      <p:ext uri="{BB962C8B-B14F-4D97-AF65-F5344CB8AC3E}">
        <p14:creationId xmlns:p14="http://schemas.microsoft.com/office/powerpoint/2010/main" val="1394013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9F34B2-0EB1-4476-BA4D-E8F77C841D6B}" type="slidenum">
              <a:rPr lang="zh-CN" altLang="en-US" smtClean="0"/>
              <a:t>32</a:t>
            </a:fld>
            <a:endParaRPr lang="zh-CN" altLang="en-US"/>
          </a:p>
        </p:txBody>
      </p:sp>
    </p:spTree>
    <p:extLst>
      <p:ext uri="{BB962C8B-B14F-4D97-AF65-F5344CB8AC3E}">
        <p14:creationId xmlns:p14="http://schemas.microsoft.com/office/powerpoint/2010/main" val="1394013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9F34B2-0EB1-4476-BA4D-E8F77C841D6B}" type="slidenum">
              <a:rPr lang="zh-CN" altLang="en-US" smtClean="0"/>
              <a:t>33</a:t>
            </a:fld>
            <a:endParaRPr lang="zh-CN" altLang="en-US"/>
          </a:p>
        </p:txBody>
      </p:sp>
    </p:spTree>
    <p:extLst>
      <p:ext uri="{BB962C8B-B14F-4D97-AF65-F5344CB8AC3E}">
        <p14:creationId xmlns:p14="http://schemas.microsoft.com/office/powerpoint/2010/main" val="1394013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9F34B2-0EB1-4476-BA4D-E8F77C841D6B}" type="slidenum">
              <a:rPr lang="zh-CN" altLang="en-US" smtClean="0"/>
              <a:t>34</a:t>
            </a:fld>
            <a:endParaRPr lang="zh-CN" altLang="en-US"/>
          </a:p>
        </p:txBody>
      </p:sp>
    </p:spTree>
    <p:extLst>
      <p:ext uri="{BB962C8B-B14F-4D97-AF65-F5344CB8AC3E}">
        <p14:creationId xmlns:p14="http://schemas.microsoft.com/office/powerpoint/2010/main" val="139401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9F34B2-0EB1-4476-BA4D-E8F77C841D6B}" type="slidenum">
              <a:rPr lang="zh-CN" altLang="en-US" smtClean="0"/>
              <a:t>5</a:t>
            </a:fld>
            <a:endParaRPr lang="zh-CN" altLang="en-US"/>
          </a:p>
        </p:txBody>
      </p:sp>
    </p:spTree>
    <p:extLst>
      <p:ext uri="{BB962C8B-B14F-4D97-AF65-F5344CB8AC3E}">
        <p14:creationId xmlns:p14="http://schemas.microsoft.com/office/powerpoint/2010/main" val="4243931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9F34B2-0EB1-4476-BA4D-E8F77C841D6B}" type="slidenum">
              <a:rPr lang="zh-CN" altLang="en-US" smtClean="0"/>
              <a:t>35</a:t>
            </a:fld>
            <a:endParaRPr lang="zh-CN" altLang="en-US"/>
          </a:p>
        </p:txBody>
      </p:sp>
    </p:spTree>
    <p:extLst>
      <p:ext uri="{BB962C8B-B14F-4D97-AF65-F5344CB8AC3E}">
        <p14:creationId xmlns:p14="http://schemas.microsoft.com/office/powerpoint/2010/main" val="1394013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9F34B2-0EB1-4476-BA4D-E8F77C841D6B}" type="slidenum">
              <a:rPr lang="zh-CN" altLang="en-US" smtClean="0"/>
              <a:t>36</a:t>
            </a:fld>
            <a:endParaRPr lang="zh-CN" altLang="en-US"/>
          </a:p>
        </p:txBody>
      </p:sp>
    </p:spTree>
    <p:extLst>
      <p:ext uri="{BB962C8B-B14F-4D97-AF65-F5344CB8AC3E}">
        <p14:creationId xmlns:p14="http://schemas.microsoft.com/office/powerpoint/2010/main" val="1394013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9F34B2-0EB1-4476-BA4D-E8F77C841D6B}" type="slidenum">
              <a:rPr lang="zh-CN" altLang="en-US" smtClean="0"/>
              <a:t>37</a:t>
            </a:fld>
            <a:endParaRPr lang="zh-CN" altLang="en-US"/>
          </a:p>
        </p:txBody>
      </p:sp>
    </p:spTree>
    <p:extLst>
      <p:ext uri="{BB962C8B-B14F-4D97-AF65-F5344CB8AC3E}">
        <p14:creationId xmlns:p14="http://schemas.microsoft.com/office/powerpoint/2010/main" val="1394013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9F34B2-0EB1-4476-BA4D-E8F77C841D6B}" type="slidenum">
              <a:rPr lang="zh-CN" altLang="en-US" smtClean="0"/>
              <a:t>38</a:t>
            </a:fld>
            <a:endParaRPr lang="zh-CN" altLang="en-US"/>
          </a:p>
        </p:txBody>
      </p:sp>
    </p:spTree>
    <p:extLst>
      <p:ext uri="{BB962C8B-B14F-4D97-AF65-F5344CB8AC3E}">
        <p14:creationId xmlns:p14="http://schemas.microsoft.com/office/powerpoint/2010/main" val="1394013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9F34B2-0EB1-4476-BA4D-E8F77C841D6B}" type="slidenum">
              <a:rPr lang="zh-CN" altLang="en-US" smtClean="0"/>
              <a:t>39</a:t>
            </a:fld>
            <a:endParaRPr lang="zh-CN" altLang="en-US"/>
          </a:p>
        </p:txBody>
      </p:sp>
    </p:spTree>
    <p:extLst>
      <p:ext uri="{BB962C8B-B14F-4D97-AF65-F5344CB8AC3E}">
        <p14:creationId xmlns:p14="http://schemas.microsoft.com/office/powerpoint/2010/main" val="1394013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9F34B2-0EB1-4476-BA4D-E8F77C841D6B}" type="slidenum">
              <a:rPr lang="zh-CN" altLang="en-US" smtClean="0"/>
              <a:t>40</a:t>
            </a:fld>
            <a:endParaRPr lang="zh-CN" altLang="en-US"/>
          </a:p>
        </p:txBody>
      </p:sp>
    </p:spTree>
    <p:extLst>
      <p:ext uri="{BB962C8B-B14F-4D97-AF65-F5344CB8AC3E}">
        <p14:creationId xmlns:p14="http://schemas.microsoft.com/office/powerpoint/2010/main" val="1394013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9F34B2-0EB1-4476-BA4D-E8F77C841D6B}" type="slidenum">
              <a:rPr lang="zh-CN" altLang="en-US" smtClean="0"/>
              <a:t>41</a:t>
            </a:fld>
            <a:endParaRPr lang="zh-CN" altLang="en-US"/>
          </a:p>
        </p:txBody>
      </p:sp>
    </p:spTree>
    <p:extLst>
      <p:ext uri="{BB962C8B-B14F-4D97-AF65-F5344CB8AC3E}">
        <p14:creationId xmlns:p14="http://schemas.microsoft.com/office/powerpoint/2010/main" val="1394013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9F34B2-0EB1-4476-BA4D-E8F77C841D6B}" type="slidenum">
              <a:rPr lang="zh-CN" altLang="en-US" smtClean="0"/>
              <a:t>42</a:t>
            </a:fld>
            <a:endParaRPr lang="zh-CN" altLang="en-US"/>
          </a:p>
        </p:txBody>
      </p:sp>
    </p:spTree>
    <p:extLst>
      <p:ext uri="{BB962C8B-B14F-4D97-AF65-F5344CB8AC3E}">
        <p14:creationId xmlns:p14="http://schemas.microsoft.com/office/powerpoint/2010/main" val="1394013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9F34B2-0EB1-4476-BA4D-E8F77C841D6B}" type="slidenum">
              <a:rPr lang="zh-CN" altLang="en-US" smtClean="0"/>
              <a:t>43</a:t>
            </a:fld>
            <a:endParaRPr lang="zh-CN" altLang="en-US"/>
          </a:p>
        </p:txBody>
      </p:sp>
    </p:spTree>
    <p:extLst>
      <p:ext uri="{BB962C8B-B14F-4D97-AF65-F5344CB8AC3E}">
        <p14:creationId xmlns:p14="http://schemas.microsoft.com/office/powerpoint/2010/main" val="1394013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9F34B2-0EB1-4476-BA4D-E8F77C841D6B}" type="slidenum">
              <a:rPr lang="zh-CN" altLang="en-US" smtClean="0"/>
              <a:t>44</a:t>
            </a:fld>
            <a:endParaRPr lang="zh-CN" altLang="en-US"/>
          </a:p>
        </p:txBody>
      </p:sp>
    </p:spTree>
    <p:extLst>
      <p:ext uri="{BB962C8B-B14F-4D97-AF65-F5344CB8AC3E}">
        <p14:creationId xmlns:p14="http://schemas.microsoft.com/office/powerpoint/2010/main" val="139401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9F34B2-0EB1-4476-BA4D-E8F77C841D6B}" type="slidenum">
              <a:rPr lang="zh-CN" altLang="en-US" smtClean="0"/>
              <a:t>6</a:t>
            </a:fld>
            <a:endParaRPr lang="zh-CN" altLang="en-US"/>
          </a:p>
        </p:txBody>
      </p:sp>
    </p:spTree>
    <p:extLst>
      <p:ext uri="{BB962C8B-B14F-4D97-AF65-F5344CB8AC3E}">
        <p14:creationId xmlns:p14="http://schemas.microsoft.com/office/powerpoint/2010/main" val="27430805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9F34B2-0EB1-4476-BA4D-E8F77C841D6B}" type="slidenum">
              <a:rPr lang="zh-CN" altLang="en-US" smtClean="0"/>
              <a:t>45</a:t>
            </a:fld>
            <a:endParaRPr lang="zh-CN" altLang="en-US"/>
          </a:p>
        </p:txBody>
      </p:sp>
    </p:spTree>
    <p:extLst>
      <p:ext uri="{BB962C8B-B14F-4D97-AF65-F5344CB8AC3E}">
        <p14:creationId xmlns:p14="http://schemas.microsoft.com/office/powerpoint/2010/main" val="1394013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dirty="0" smtClean="0">
                    <a:solidFill>
                      <a:schemeClr val="tx1"/>
                    </a:solidFill>
                  </a:rPr>
                  <a:t>目前人们所提到的</a:t>
                </a:r>
                <a14:m>
                  <m:oMath xmlns:m="http://schemas.openxmlformats.org/officeDocument/2006/math">
                    <m:r>
                      <m:rPr>
                        <m:sty m:val="p"/>
                      </m:rPr>
                      <a:rPr lang="en-US" altLang="zh-CN" sz="1200">
                        <a:solidFill>
                          <a:schemeClr val="tx1"/>
                        </a:solidFill>
                        <a:latin typeface="Cambria Math" panose="02040503050406030204" pitchFamily="18" charset="0"/>
                      </a:rPr>
                      <m:t>LeNet</m:t>
                    </m:r>
                  </m:oMath>
                </a14:m>
                <a:r>
                  <a:rPr lang="zh-CN" altLang="zh-CN" sz="1200" dirty="0">
                    <a:solidFill>
                      <a:schemeClr val="tx1"/>
                    </a:solidFill>
                  </a:rPr>
                  <a:t>主要是指</a:t>
                </a:r>
                <a14:m>
                  <m:oMath xmlns:m="http://schemas.openxmlformats.org/officeDocument/2006/math">
                    <m:r>
                      <m:rPr>
                        <m:sty m:val="p"/>
                      </m:rPr>
                      <a:rPr lang="en-US" altLang="zh-CN" sz="1200">
                        <a:solidFill>
                          <a:schemeClr val="tx1"/>
                        </a:solidFill>
                        <a:latin typeface="Cambria Math" panose="02040503050406030204" pitchFamily="18" charset="0"/>
                      </a:rPr>
                      <m:t>LeNet</m:t>
                    </m:r>
                    <m:r>
                      <a:rPr lang="en-US" altLang="zh-CN" sz="1200">
                        <a:solidFill>
                          <a:schemeClr val="tx1"/>
                        </a:solidFill>
                        <a:latin typeface="Cambria Math" panose="02040503050406030204" pitchFamily="18" charset="0"/>
                      </a:rPr>
                      <m:t>5</m:t>
                    </m:r>
                  </m:oMath>
                </a14:m>
                <a:endParaRPr lang="zh-CN" altLang="en-US" dirty="0"/>
              </a:p>
            </p:txBody>
          </p:sp>
        </mc:Choice>
        <mc:Fallback xmlns="">
          <p:sp>
            <p:nvSpPr>
              <p:cNvPr id="3" name="备注占位符 2"/>
              <p:cNvSpPr>
                <a:spLocks noGrp="1"/>
              </p:cNvSpPr>
              <p:nvPr>
                <p:ph type="body" idx="1"/>
              </p:nvPr>
            </p:nvSpPr>
            <p:spPr/>
            <p:txBody>
              <a:bodyPr/>
              <a:lstStyle/>
              <a:p>
                <a:r>
                  <a:rPr lang="zh-CN" altLang="zh-CN" sz="1200" dirty="0" smtClean="0">
                    <a:solidFill>
                      <a:schemeClr val="tx1"/>
                    </a:solidFill>
                  </a:rPr>
                  <a:t>目前人们所提到的</a:t>
                </a:r>
                <a:r>
                  <a:rPr lang="en-US" altLang="zh-CN" sz="1200" i="0">
                    <a:solidFill>
                      <a:schemeClr val="tx1"/>
                    </a:solidFill>
                    <a:latin typeface="Cambria Math" panose="02040503050406030204" pitchFamily="18" charset="0"/>
                  </a:rPr>
                  <a:t>LeNet</a:t>
                </a:r>
                <a:r>
                  <a:rPr lang="zh-CN" altLang="zh-CN" sz="1200" dirty="0">
                    <a:solidFill>
                      <a:schemeClr val="tx1"/>
                    </a:solidFill>
                  </a:rPr>
                  <a:t>主要是指</a:t>
                </a:r>
                <a:r>
                  <a:rPr lang="en-US" altLang="zh-CN" sz="1200" i="0">
                    <a:solidFill>
                      <a:schemeClr val="tx1"/>
                    </a:solidFill>
                    <a:latin typeface="Cambria Math" panose="02040503050406030204" pitchFamily="18" charset="0"/>
                  </a:rPr>
                  <a:t>LeNet5</a:t>
                </a:r>
                <a:endParaRPr lang="zh-CN" altLang="en-US" dirty="0"/>
              </a:p>
            </p:txBody>
          </p:sp>
        </mc:Fallback>
      </mc:AlternateContent>
      <p:sp>
        <p:nvSpPr>
          <p:cNvPr id="4" name="灯片编号占位符 3"/>
          <p:cNvSpPr>
            <a:spLocks noGrp="1"/>
          </p:cNvSpPr>
          <p:nvPr>
            <p:ph type="sldNum" sz="quarter" idx="5"/>
          </p:nvPr>
        </p:nvSpPr>
        <p:spPr/>
        <p:txBody>
          <a:bodyPr/>
          <a:lstStyle/>
          <a:p>
            <a:fld id="{589F34B2-0EB1-4476-BA4D-E8F77C841D6B}" type="slidenum">
              <a:rPr lang="zh-CN" altLang="en-US" smtClean="0"/>
              <a:t>46</a:t>
            </a:fld>
            <a:endParaRPr lang="zh-CN" altLang="en-US"/>
          </a:p>
        </p:txBody>
      </p:sp>
    </p:spTree>
    <p:extLst>
      <p:ext uri="{BB962C8B-B14F-4D97-AF65-F5344CB8AC3E}">
        <p14:creationId xmlns:p14="http://schemas.microsoft.com/office/powerpoint/2010/main" val="1394013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9F34B2-0EB1-4476-BA4D-E8F77C841D6B}" type="slidenum">
              <a:rPr lang="zh-CN" altLang="en-US" smtClean="0"/>
              <a:t>47</a:t>
            </a:fld>
            <a:endParaRPr lang="zh-CN" altLang="en-US"/>
          </a:p>
        </p:txBody>
      </p:sp>
    </p:spTree>
    <p:extLst>
      <p:ext uri="{BB962C8B-B14F-4D97-AF65-F5344CB8AC3E}">
        <p14:creationId xmlns:p14="http://schemas.microsoft.com/office/powerpoint/2010/main" val="1394013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9F34B2-0EB1-4476-BA4D-E8F77C841D6B}" type="slidenum">
              <a:rPr lang="zh-CN" altLang="en-US" smtClean="0"/>
              <a:t>48</a:t>
            </a:fld>
            <a:endParaRPr lang="zh-CN" altLang="en-US"/>
          </a:p>
        </p:txBody>
      </p:sp>
    </p:spTree>
    <p:extLst>
      <p:ext uri="{BB962C8B-B14F-4D97-AF65-F5344CB8AC3E}">
        <p14:creationId xmlns:p14="http://schemas.microsoft.com/office/powerpoint/2010/main" val="43661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9F34B2-0EB1-4476-BA4D-E8F77C841D6B}" type="slidenum">
              <a:rPr lang="zh-CN" altLang="en-US" smtClean="0"/>
              <a:t>49</a:t>
            </a:fld>
            <a:endParaRPr lang="zh-CN" altLang="en-US"/>
          </a:p>
        </p:txBody>
      </p:sp>
    </p:spTree>
    <p:extLst>
      <p:ext uri="{BB962C8B-B14F-4D97-AF65-F5344CB8AC3E}">
        <p14:creationId xmlns:p14="http://schemas.microsoft.com/office/powerpoint/2010/main" val="37034432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smtClean="0"/>
              <a:t>C3</a:t>
            </a:r>
            <a:r>
              <a:rPr lang="zh-CN" altLang="en-US" sz="1200" dirty="0" smtClean="0"/>
              <a:t>中的每个特征</a:t>
            </a:r>
            <a:r>
              <a:rPr lang="en-US" altLang="zh-CN" sz="1200" dirty="0" smtClean="0"/>
              <a:t>map</a:t>
            </a:r>
            <a:r>
              <a:rPr lang="zh-CN" altLang="en-US" sz="1200" dirty="0" smtClean="0"/>
              <a:t>连接到</a:t>
            </a:r>
            <a:r>
              <a:rPr lang="en-US" altLang="zh-CN" sz="1200" dirty="0" smtClean="0"/>
              <a:t>S2</a:t>
            </a:r>
            <a:r>
              <a:rPr lang="zh-CN" altLang="en-US" sz="1200" dirty="0" smtClean="0"/>
              <a:t>中的</a:t>
            </a:r>
            <a:r>
              <a:rPr lang="zh-CN" altLang="en-US" sz="1200" dirty="0" smtClean="0">
                <a:solidFill>
                  <a:srgbClr val="FF0000"/>
                </a:solidFill>
              </a:rPr>
              <a:t>所有</a:t>
            </a:r>
            <a:r>
              <a:rPr lang="en-US" altLang="zh-CN" sz="1200" dirty="0" smtClean="0">
                <a:solidFill>
                  <a:srgbClr val="FF0000"/>
                </a:solidFill>
              </a:rPr>
              <a:t>6</a:t>
            </a:r>
            <a:r>
              <a:rPr lang="zh-CN" altLang="en-US" sz="1200" dirty="0" smtClean="0">
                <a:solidFill>
                  <a:srgbClr val="FF0000"/>
                </a:solidFill>
              </a:rPr>
              <a:t>个或者几个特征</a:t>
            </a:r>
            <a:r>
              <a:rPr lang="en-US" altLang="zh-CN" sz="1200" dirty="0" smtClean="0">
                <a:solidFill>
                  <a:srgbClr val="FF0000"/>
                </a:solidFill>
              </a:rPr>
              <a:t>map</a:t>
            </a:r>
          </a:p>
          <a:p>
            <a:r>
              <a:rPr lang="zh-CN" altLang="en-US" sz="1200" dirty="0" smtClean="0"/>
              <a:t>一个方式是：</a:t>
            </a:r>
            <a:r>
              <a:rPr lang="en-US" altLang="zh-CN" sz="1200" dirty="0" smtClean="0"/>
              <a:t>C3</a:t>
            </a:r>
            <a:r>
              <a:rPr lang="zh-CN" altLang="en-US" sz="1200" dirty="0" smtClean="0"/>
              <a:t>的前</a:t>
            </a:r>
            <a:r>
              <a:rPr lang="en-US" altLang="zh-CN" sz="1200" dirty="0" smtClean="0"/>
              <a:t>6</a:t>
            </a:r>
            <a:r>
              <a:rPr lang="zh-CN" altLang="en-US" sz="1200" dirty="0" smtClean="0"/>
              <a:t>个特征图以</a:t>
            </a:r>
            <a:r>
              <a:rPr lang="en-US" altLang="zh-CN" sz="1200" dirty="0" smtClean="0"/>
              <a:t>S2</a:t>
            </a:r>
            <a:r>
              <a:rPr lang="zh-CN" altLang="en-US" sz="1200" dirty="0" smtClean="0"/>
              <a:t>中</a:t>
            </a:r>
            <a:r>
              <a:rPr lang="en-US" altLang="zh-CN" sz="1200" dirty="0" smtClean="0"/>
              <a:t>3</a:t>
            </a:r>
            <a:r>
              <a:rPr lang="zh-CN" altLang="en-US" sz="1200" dirty="0" smtClean="0"/>
              <a:t>个相邻的特征图子集为输入。接下来</a:t>
            </a:r>
            <a:r>
              <a:rPr lang="en-US" altLang="zh-CN" sz="1200" dirty="0" smtClean="0"/>
              <a:t>6</a:t>
            </a:r>
            <a:r>
              <a:rPr lang="zh-CN" altLang="en-US" sz="1200" dirty="0" smtClean="0"/>
              <a:t>个特征图以</a:t>
            </a:r>
            <a:r>
              <a:rPr lang="en-US" altLang="zh-CN" sz="1200" dirty="0" smtClean="0"/>
              <a:t>S2</a:t>
            </a:r>
            <a:r>
              <a:rPr lang="zh-CN" altLang="en-US" sz="1200" dirty="0" smtClean="0"/>
              <a:t>中</a:t>
            </a:r>
            <a:r>
              <a:rPr lang="en-US" altLang="zh-CN" sz="1200" dirty="0" smtClean="0"/>
              <a:t>4</a:t>
            </a:r>
            <a:r>
              <a:rPr lang="zh-CN" altLang="en-US" sz="1200" dirty="0" smtClean="0"/>
              <a:t>个相邻特征图子集为输入。然后的</a:t>
            </a:r>
            <a:r>
              <a:rPr lang="en-US" altLang="zh-CN" sz="1200" dirty="0" smtClean="0"/>
              <a:t>3</a:t>
            </a:r>
            <a:r>
              <a:rPr lang="zh-CN" altLang="en-US" sz="1200" dirty="0" smtClean="0"/>
              <a:t>个以不相邻的</a:t>
            </a:r>
            <a:r>
              <a:rPr lang="en-US" altLang="zh-CN" sz="1200" dirty="0" smtClean="0"/>
              <a:t>4</a:t>
            </a:r>
            <a:r>
              <a:rPr lang="zh-CN" altLang="en-US" sz="1200" dirty="0" smtClean="0"/>
              <a:t>个特征图子集为输入。最后一个将</a:t>
            </a:r>
            <a:r>
              <a:rPr lang="en-US" altLang="zh-CN" sz="1200" dirty="0" smtClean="0"/>
              <a:t>S2</a:t>
            </a:r>
            <a:r>
              <a:rPr lang="zh-CN" altLang="en-US" sz="1200" dirty="0" smtClean="0"/>
              <a:t>中所有特征图为输入。</a:t>
            </a:r>
          </a:p>
          <a:p>
            <a:endParaRPr lang="en-US" altLang="zh-CN" dirty="0" smtClean="0"/>
          </a:p>
          <a:p>
            <a:endParaRPr lang="en-US" altLang="zh-CN" dirty="0" smtClean="0"/>
          </a:p>
          <a:p>
            <a:r>
              <a:rPr lang="zh-CN" altLang="en-US" sz="1200" b="0" i="0" kern="1200" dirty="0" smtClean="0">
                <a:solidFill>
                  <a:schemeClr val="tx1"/>
                </a:solidFill>
                <a:effectLst/>
                <a:latin typeface="+mn-lt"/>
                <a:ea typeface="+mn-ea"/>
                <a:cs typeface="+mn-cs"/>
              </a:rPr>
              <a:t>为什么采用上述这样的组合了？论文中说有两个原因：</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）减少参数，</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）这种不对称的组合连接的方式有利于提取多种组合特征。</a:t>
            </a:r>
            <a:endParaRPr lang="zh-CN" altLang="en-US" dirty="0"/>
          </a:p>
        </p:txBody>
      </p:sp>
      <p:sp>
        <p:nvSpPr>
          <p:cNvPr id="4" name="灯片编号占位符 3"/>
          <p:cNvSpPr>
            <a:spLocks noGrp="1"/>
          </p:cNvSpPr>
          <p:nvPr>
            <p:ph type="sldNum" sz="quarter" idx="5"/>
          </p:nvPr>
        </p:nvSpPr>
        <p:spPr/>
        <p:txBody>
          <a:bodyPr/>
          <a:lstStyle/>
          <a:p>
            <a:fld id="{589F34B2-0EB1-4476-BA4D-E8F77C841D6B}" type="slidenum">
              <a:rPr lang="zh-CN" altLang="en-US" smtClean="0"/>
              <a:t>50</a:t>
            </a:fld>
            <a:endParaRPr lang="zh-CN" altLang="en-US"/>
          </a:p>
        </p:txBody>
      </p:sp>
    </p:spTree>
    <p:extLst>
      <p:ext uri="{BB962C8B-B14F-4D97-AF65-F5344CB8AC3E}">
        <p14:creationId xmlns:p14="http://schemas.microsoft.com/office/powerpoint/2010/main" val="1394013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9F34B2-0EB1-4476-BA4D-E8F77C841D6B}" type="slidenum">
              <a:rPr lang="zh-CN" altLang="en-US" smtClean="0"/>
              <a:t>51</a:t>
            </a:fld>
            <a:endParaRPr lang="zh-CN" altLang="en-US"/>
          </a:p>
        </p:txBody>
      </p:sp>
    </p:spTree>
    <p:extLst>
      <p:ext uri="{BB962C8B-B14F-4D97-AF65-F5344CB8AC3E}">
        <p14:creationId xmlns:p14="http://schemas.microsoft.com/office/powerpoint/2010/main" val="1394013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9F34B2-0EB1-4476-BA4D-E8F77C841D6B}" type="slidenum">
              <a:rPr lang="zh-CN" altLang="en-US" smtClean="0"/>
              <a:t>52</a:t>
            </a:fld>
            <a:endParaRPr lang="zh-CN" altLang="en-US"/>
          </a:p>
        </p:txBody>
      </p:sp>
    </p:spTree>
    <p:extLst>
      <p:ext uri="{BB962C8B-B14F-4D97-AF65-F5344CB8AC3E}">
        <p14:creationId xmlns:p14="http://schemas.microsoft.com/office/powerpoint/2010/main" val="1394013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9F34B2-0EB1-4476-BA4D-E8F77C841D6B}" type="slidenum">
              <a:rPr lang="zh-CN" altLang="en-US" smtClean="0"/>
              <a:t>53</a:t>
            </a:fld>
            <a:endParaRPr lang="zh-CN" altLang="en-US"/>
          </a:p>
        </p:txBody>
      </p:sp>
    </p:spTree>
    <p:extLst>
      <p:ext uri="{BB962C8B-B14F-4D97-AF65-F5344CB8AC3E}">
        <p14:creationId xmlns:p14="http://schemas.microsoft.com/office/powerpoint/2010/main" val="3517091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9F34B2-0EB1-4476-BA4D-E8F77C841D6B}" type="slidenum">
              <a:rPr lang="zh-CN" altLang="en-US" smtClean="0"/>
              <a:t>54</a:t>
            </a:fld>
            <a:endParaRPr lang="zh-CN" altLang="en-US"/>
          </a:p>
        </p:txBody>
      </p:sp>
    </p:spTree>
    <p:extLst>
      <p:ext uri="{BB962C8B-B14F-4D97-AF65-F5344CB8AC3E}">
        <p14:creationId xmlns:p14="http://schemas.microsoft.com/office/powerpoint/2010/main" val="139401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9F34B2-0EB1-4476-BA4D-E8F77C841D6B}" type="slidenum">
              <a:rPr lang="zh-CN" altLang="en-US" smtClean="0"/>
              <a:t>7</a:t>
            </a:fld>
            <a:endParaRPr lang="zh-CN" altLang="en-US"/>
          </a:p>
        </p:txBody>
      </p:sp>
    </p:spTree>
    <p:extLst>
      <p:ext uri="{BB962C8B-B14F-4D97-AF65-F5344CB8AC3E}">
        <p14:creationId xmlns:p14="http://schemas.microsoft.com/office/powerpoint/2010/main" val="14564770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9F34B2-0EB1-4476-BA4D-E8F77C841D6B}" type="slidenum">
              <a:rPr lang="zh-CN" altLang="en-US" smtClean="0"/>
              <a:t>55</a:t>
            </a:fld>
            <a:endParaRPr lang="zh-CN" altLang="en-US"/>
          </a:p>
        </p:txBody>
      </p:sp>
    </p:spTree>
    <p:extLst>
      <p:ext uri="{BB962C8B-B14F-4D97-AF65-F5344CB8AC3E}">
        <p14:creationId xmlns:p14="http://schemas.microsoft.com/office/powerpoint/2010/main" val="1394013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9F34B2-0EB1-4476-BA4D-E8F77C841D6B}" type="slidenum">
              <a:rPr lang="zh-CN" altLang="en-US" smtClean="0"/>
              <a:t>56</a:t>
            </a:fld>
            <a:endParaRPr lang="zh-CN" altLang="en-US"/>
          </a:p>
        </p:txBody>
      </p:sp>
    </p:spTree>
    <p:extLst>
      <p:ext uri="{BB962C8B-B14F-4D97-AF65-F5344CB8AC3E}">
        <p14:creationId xmlns:p14="http://schemas.microsoft.com/office/powerpoint/2010/main" val="1394013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9F34B2-0EB1-4476-BA4D-E8F77C841D6B}" type="slidenum">
              <a:rPr lang="zh-CN" altLang="en-US" smtClean="0"/>
              <a:t>57</a:t>
            </a:fld>
            <a:endParaRPr lang="zh-CN" altLang="en-US"/>
          </a:p>
        </p:txBody>
      </p:sp>
    </p:spTree>
    <p:extLst>
      <p:ext uri="{BB962C8B-B14F-4D97-AF65-F5344CB8AC3E}">
        <p14:creationId xmlns:p14="http://schemas.microsoft.com/office/powerpoint/2010/main" val="1394013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9F34B2-0EB1-4476-BA4D-E8F77C841D6B}" type="slidenum">
              <a:rPr lang="zh-CN" altLang="en-US" smtClean="0"/>
              <a:t>58</a:t>
            </a:fld>
            <a:endParaRPr lang="zh-CN" altLang="en-US"/>
          </a:p>
        </p:txBody>
      </p:sp>
    </p:spTree>
    <p:extLst>
      <p:ext uri="{BB962C8B-B14F-4D97-AF65-F5344CB8AC3E}">
        <p14:creationId xmlns:p14="http://schemas.microsoft.com/office/powerpoint/2010/main" val="1394013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9F34B2-0EB1-4476-BA4D-E8F77C841D6B}" type="slidenum">
              <a:rPr lang="zh-CN" altLang="en-US" smtClean="0"/>
              <a:t>59</a:t>
            </a:fld>
            <a:endParaRPr lang="zh-CN" altLang="en-US"/>
          </a:p>
        </p:txBody>
      </p:sp>
    </p:spTree>
    <p:extLst>
      <p:ext uri="{BB962C8B-B14F-4D97-AF65-F5344CB8AC3E}">
        <p14:creationId xmlns:p14="http://schemas.microsoft.com/office/powerpoint/2010/main" val="1394013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9F34B2-0EB1-4476-BA4D-E8F77C841D6B}" type="slidenum">
              <a:rPr lang="zh-CN" altLang="en-US" smtClean="0"/>
              <a:t>60</a:t>
            </a:fld>
            <a:endParaRPr lang="zh-CN" altLang="en-US"/>
          </a:p>
        </p:txBody>
      </p:sp>
    </p:spTree>
    <p:extLst>
      <p:ext uri="{BB962C8B-B14F-4D97-AF65-F5344CB8AC3E}">
        <p14:creationId xmlns:p14="http://schemas.microsoft.com/office/powerpoint/2010/main" val="1394013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9F34B2-0EB1-4476-BA4D-E8F77C841D6B}" type="slidenum">
              <a:rPr lang="zh-CN" altLang="en-US" smtClean="0"/>
              <a:t>61</a:t>
            </a:fld>
            <a:endParaRPr lang="zh-CN" altLang="en-US"/>
          </a:p>
        </p:txBody>
      </p:sp>
    </p:spTree>
    <p:extLst>
      <p:ext uri="{BB962C8B-B14F-4D97-AF65-F5344CB8AC3E}">
        <p14:creationId xmlns:p14="http://schemas.microsoft.com/office/powerpoint/2010/main" val="1394013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https://blog.csdn.net/pipisorry/article/details/85076712</a:t>
            </a:r>
            <a:endParaRPr lang="en-US" altLang="zh-CN" dirty="0" smtClean="0"/>
          </a:p>
          <a:p>
            <a:endParaRPr lang="en-US" altLang="zh-CN" dirty="0" smtClean="0"/>
          </a:p>
          <a:p>
            <a:r>
              <a:rPr lang="zh-CN" altLang="en-US" dirty="0" smtClean="0"/>
              <a:t>检索、对话领域</a:t>
            </a:r>
            <a:endParaRPr lang="zh-CN" altLang="en-US" dirty="0"/>
          </a:p>
        </p:txBody>
      </p:sp>
      <p:sp>
        <p:nvSpPr>
          <p:cNvPr id="4" name="灯片编号占位符 3"/>
          <p:cNvSpPr>
            <a:spLocks noGrp="1"/>
          </p:cNvSpPr>
          <p:nvPr>
            <p:ph type="sldNum" sz="quarter" idx="5"/>
          </p:nvPr>
        </p:nvSpPr>
        <p:spPr/>
        <p:txBody>
          <a:bodyPr/>
          <a:lstStyle/>
          <a:p>
            <a:fld id="{589F34B2-0EB1-4476-BA4D-E8F77C841D6B}" type="slidenum">
              <a:rPr lang="zh-CN" altLang="en-US" smtClean="0"/>
              <a:t>62</a:t>
            </a:fld>
            <a:endParaRPr lang="zh-CN" altLang="en-US"/>
          </a:p>
        </p:txBody>
      </p:sp>
    </p:spTree>
    <p:extLst>
      <p:ext uri="{BB962C8B-B14F-4D97-AF65-F5344CB8AC3E}">
        <p14:creationId xmlns:p14="http://schemas.microsoft.com/office/powerpoint/2010/main" val="1394013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https://blog.csdn.net/pipisorry/article/details/85076712</a:t>
            </a:r>
            <a:endParaRPr lang="zh-CN" altLang="en-US" dirty="0"/>
          </a:p>
        </p:txBody>
      </p:sp>
      <p:sp>
        <p:nvSpPr>
          <p:cNvPr id="4" name="灯片编号占位符 3"/>
          <p:cNvSpPr>
            <a:spLocks noGrp="1"/>
          </p:cNvSpPr>
          <p:nvPr>
            <p:ph type="sldNum" sz="quarter" idx="5"/>
          </p:nvPr>
        </p:nvSpPr>
        <p:spPr/>
        <p:txBody>
          <a:bodyPr/>
          <a:lstStyle/>
          <a:p>
            <a:fld id="{589F34B2-0EB1-4476-BA4D-E8F77C841D6B}" type="slidenum">
              <a:rPr lang="zh-CN" altLang="en-US" smtClean="0"/>
              <a:t>63</a:t>
            </a:fld>
            <a:endParaRPr lang="zh-CN" altLang="en-US"/>
          </a:p>
        </p:txBody>
      </p:sp>
    </p:spTree>
    <p:extLst>
      <p:ext uri="{BB962C8B-B14F-4D97-AF65-F5344CB8AC3E}">
        <p14:creationId xmlns:p14="http://schemas.microsoft.com/office/powerpoint/2010/main" val="2337233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https://blog.csdn.net/pipisorry/article/details/85076712</a:t>
            </a:r>
            <a:endParaRPr lang="zh-CN" altLang="en-US" dirty="0"/>
          </a:p>
        </p:txBody>
      </p:sp>
      <p:sp>
        <p:nvSpPr>
          <p:cNvPr id="4" name="灯片编号占位符 3"/>
          <p:cNvSpPr>
            <a:spLocks noGrp="1"/>
          </p:cNvSpPr>
          <p:nvPr>
            <p:ph type="sldNum" sz="quarter" idx="5"/>
          </p:nvPr>
        </p:nvSpPr>
        <p:spPr/>
        <p:txBody>
          <a:bodyPr/>
          <a:lstStyle/>
          <a:p>
            <a:fld id="{589F34B2-0EB1-4476-BA4D-E8F77C841D6B}" type="slidenum">
              <a:rPr lang="zh-CN" altLang="en-US" smtClean="0"/>
              <a:t>64</a:t>
            </a:fld>
            <a:endParaRPr lang="zh-CN" altLang="en-US"/>
          </a:p>
        </p:txBody>
      </p:sp>
    </p:spTree>
    <p:extLst>
      <p:ext uri="{BB962C8B-B14F-4D97-AF65-F5344CB8AC3E}">
        <p14:creationId xmlns:p14="http://schemas.microsoft.com/office/powerpoint/2010/main" val="1033472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9F34B2-0EB1-4476-BA4D-E8F77C841D6B}" type="slidenum">
              <a:rPr lang="zh-CN" altLang="en-US" smtClean="0"/>
              <a:t>8</a:t>
            </a:fld>
            <a:endParaRPr lang="zh-CN" altLang="en-US"/>
          </a:p>
        </p:txBody>
      </p:sp>
    </p:spTree>
    <p:extLst>
      <p:ext uri="{BB962C8B-B14F-4D97-AF65-F5344CB8AC3E}">
        <p14:creationId xmlns:p14="http://schemas.microsoft.com/office/powerpoint/2010/main" val="1119348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https://blog.csdn.net/pipisorry/article/details/85076712</a:t>
            </a:r>
            <a:endParaRPr lang="zh-CN" altLang="en-US" dirty="0"/>
          </a:p>
        </p:txBody>
      </p:sp>
      <p:sp>
        <p:nvSpPr>
          <p:cNvPr id="4" name="灯片编号占位符 3"/>
          <p:cNvSpPr>
            <a:spLocks noGrp="1"/>
          </p:cNvSpPr>
          <p:nvPr>
            <p:ph type="sldNum" sz="quarter" idx="5"/>
          </p:nvPr>
        </p:nvSpPr>
        <p:spPr/>
        <p:txBody>
          <a:bodyPr/>
          <a:lstStyle/>
          <a:p>
            <a:fld id="{589F34B2-0EB1-4476-BA4D-E8F77C841D6B}" type="slidenum">
              <a:rPr lang="zh-CN" altLang="en-US" smtClean="0"/>
              <a:t>65</a:t>
            </a:fld>
            <a:endParaRPr lang="zh-CN" altLang="en-US"/>
          </a:p>
        </p:txBody>
      </p:sp>
    </p:spTree>
    <p:extLst>
      <p:ext uri="{BB962C8B-B14F-4D97-AF65-F5344CB8AC3E}">
        <p14:creationId xmlns:p14="http://schemas.microsoft.com/office/powerpoint/2010/main" val="831736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9F34B2-0EB1-4476-BA4D-E8F77C841D6B}" type="slidenum">
              <a:rPr lang="zh-CN" altLang="en-US" smtClean="0"/>
              <a:t>9</a:t>
            </a:fld>
            <a:endParaRPr lang="zh-CN" altLang="en-US"/>
          </a:p>
        </p:txBody>
      </p:sp>
    </p:spTree>
    <p:extLst>
      <p:ext uri="{BB962C8B-B14F-4D97-AF65-F5344CB8AC3E}">
        <p14:creationId xmlns:p14="http://schemas.microsoft.com/office/powerpoint/2010/main" val="1015747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9F34B2-0EB1-4476-BA4D-E8F77C841D6B}" type="slidenum">
              <a:rPr lang="zh-CN" altLang="en-US" smtClean="0"/>
              <a:t>10</a:t>
            </a:fld>
            <a:endParaRPr lang="zh-CN" altLang="en-US"/>
          </a:p>
        </p:txBody>
      </p:sp>
    </p:spTree>
    <p:extLst>
      <p:ext uri="{BB962C8B-B14F-4D97-AF65-F5344CB8AC3E}">
        <p14:creationId xmlns:p14="http://schemas.microsoft.com/office/powerpoint/2010/main" val="1452239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9F34B2-0EB1-4476-BA4D-E8F77C841D6B}" type="slidenum">
              <a:rPr lang="zh-CN" altLang="en-US" smtClean="0"/>
              <a:t>11</a:t>
            </a:fld>
            <a:endParaRPr lang="zh-CN" altLang="en-US"/>
          </a:p>
        </p:txBody>
      </p:sp>
    </p:spTree>
    <p:extLst>
      <p:ext uri="{BB962C8B-B14F-4D97-AF65-F5344CB8AC3E}">
        <p14:creationId xmlns:p14="http://schemas.microsoft.com/office/powerpoint/2010/main" val="291679240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469246" y="2044975"/>
            <a:ext cx="9144000" cy="1358112"/>
          </a:xfrm>
        </p:spPr>
        <p:txBody>
          <a:bodyPr anchor="b">
            <a:normAutofit/>
          </a:bodyPr>
          <a:lstStyle>
            <a:lvl1pPr algn="ctr">
              <a:defRPr sz="5400">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3" name="副标题 2"/>
          <p:cNvSpPr>
            <a:spLocks noGrp="1"/>
          </p:cNvSpPr>
          <p:nvPr>
            <p:ph type="subTitle" idx="1"/>
          </p:nvPr>
        </p:nvSpPr>
        <p:spPr>
          <a:xfrm>
            <a:off x="1469246" y="3965002"/>
            <a:ext cx="9144000" cy="1655762"/>
          </a:xfrm>
        </p:spPr>
        <p:txBody>
          <a:bodyPr>
            <a:normAutofit/>
          </a:bodyPr>
          <a:lstStyle>
            <a:lvl1pPr marL="0" indent="0" algn="ctr">
              <a:buNone/>
              <a:defRPr sz="2800">
                <a:latin typeface="黑体" panose="02010609060101010101" pitchFamily="49" charset="-122"/>
                <a:ea typeface="黑体" panose="02010609060101010101" pitchFamily="49"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grpSp>
        <p:nvGrpSpPr>
          <p:cNvPr id="27" name="组合 26"/>
          <p:cNvGrpSpPr/>
          <p:nvPr userDrawn="1"/>
        </p:nvGrpSpPr>
        <p:grpSpPr>
          <a:xfrm>
            <a:off x="10545808" y="5640454"/>
            <a:ext cx="516743" cy="519420"/>
            <a:chOff x="7555106" y="742200"/>
            <a:chExt cx="516743" cy="519420"/>
          </a:xfrm>
        </p:grpSpPr>
        <p:sp>
          <p:nvSpPr>
            <p:cNvPr id="28" name="椭圆 27"/>
            <p:cNvSpPr/>
            <p:nvPr/>
          </p:nvSpPr>
          <p:spPr>
            <a:xfrm>
              <a:off x="7555106" y="742200"/>
              <a:ext cx="516743" cy="519420"/>
            </a:xfrm>
            <a:prstGeom prst="ellipse">
              <a:avLst/>
            </a:prstGeom>
            <a:solidFill>
              <a:schemeClr val="bg1">
                <a:lumMod val="95000"/>
              </a:schemeClr>
            </a:solidFill>
            <a:ln w="22225">
              <a:solidFill>
                <a:schemeClr val="bg1"/>
              </a:solidFill>
            </a:ln>
            <a:effectLst>
              <a:outerShdw blurRad="419100" dist="419100" dir="3600000" algn="tl" rotWithShape="0">
                <a:schemeClr val="accent2">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dirty="0">
                <a:solidFill>
                  <a:schemeClr val="tx2"/>
                </a:solidFill>
                <a:latin typeface="+mn-ea"/>
                <a:cs typeface="+mn-ea"/>
                <a:sym typeface="+mn-lt"/>
              </a:endParaRPr>
            </a:p>
          </p:txBody>
        </p:sp>
        <p:pic>
          <p:nvPicPr>
            <p:cNvPr id="29" name="图片 28"/>
            <p:cNvPicPr>
              <a:picLocks noChangeAspect="1"/>
            </p:cNvPicPr>
            <p:nvPr/>
          </p:nvPicPr>
          <p:blipFill>
            <a:blip r:embed="rId2" cstate="print">
              <a:duotone>
                <a:prstClr val="black"/>
                <a:schemeClr val="accent2">
                  <a:tint val="45000"/>
                  <a:satMod val="400000"/>
                </a:schemeClr>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7581005" y="767836"/>
              <a:ext cx="490844" cy="493784"/>
            </a:xfrm>
            <a:prstGeom prst="ellipse">
              <a:avLst/>
            </a:prstGeom>
          </p:spPr>
        </p:pic>
      </p:grpSp>
      <p:sp>
        <p:nvSpPr>
          <p:cNvPr id="31" name="椭圆 30"/>
          <p:cNvSpPr/>
          <p:nvPr userDrawn="1"/>
        </p:nvSpPr>
        <p:spPr>
          <a:xfrm>
            <a:off x="2169669" y="4503756"/>
            <a:ext cx="853282" cy="857702"/>
          </a:xfrm>
          <a:prstGeom prst="ellipse">
            <a:avLst/>
          </a:prstGeom>
          <a:solidFill>
            <a:schemeClr val="bg1">
              <a:lumMod val="95000"/>
            </a:schemeClr>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dirty="0">
              <a:solidFill>
                <a:schemeClr val="tx2"/>
              </a:solidFill>
              <a:latin typeface="+mn-ea"/>
              <a:cs typeface="+mn-ea"/>
              <a:sym typeface="+mn-lt"/>
            </a:endParaRPr>
          </a:p>
        </p:txBody>
      </p:sp>
      <p:sp>
        <p:nvSpPr>
          <p:cNvPr id="32" name="椭圆 31"/>
          <p:cNvSpPr/>
          <p:nvPr userDrawn="1"/>
        </p:nvSpPr>
        <p:spPr>
          <a:xfrm>
            <a:off x="1166821" y="1504907"/>
            <a:ext cx="496644" cy="499218"/>
          </a:xfrm>
          <a:prstGeom prst="ellipse">
            <a:avLst/>
          </a:prstGeom>
          <a:gradFill>
            <a:gsLst>
              <a:gs pos="78000">
                <a:schemeClr val="accent1"/>
              </a:gs>
              <a:gs pos="46000">
                <a:schemeClr val="accent4"/>
              </a:gs>
            </a:gsLst>
            <a:lin ang="18900000" scaled="1"/>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dirty="0">
              <a:solidFill>
                <a:schemeClr val="tx2"/>
              </a:solidFill>
              <a:latin typeface="+mn-ea"/>
              <a:cs typeface="+mn-ea"/>
              <a:sym typeface="+mn-lt"/>
            </a:endParaRPr>
          </a:p>
        </p:txBody>
      </p:sp>
      <p:sp>
        <p:nvSpPr>
          <p:cNvPr id="33" name="椭圆 32"/>
          <p:cNvSpPr/>
          <p:nvPr userDrawn="1"/>
        </p:nvSpPr>
        <p:spPr>
          <a:xfrm>
            <a:off x="10497170" y="3023637"/>
            <a:ext cx="360040" cy="361906"/>
          </a:xfrm>
          <a:prstGeom prst="ellipse">
            <a:avLst/>
          </a:prstGeom>
          <a:gradFill>
            <a:gsLst>
              <a:gs pos="27000">
                <a:schemeClr val="accent1"/>
              </a:gs>
              <a:gs pos="76000">
                <a:schemeClr val="accent4"/>
              </a:gs>
            </a:gsLst>
            <a:lin ang="18900000" scaled="1"/>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dirty="0">
              <a:solidFill>
                <a:schemeClr val="tx2"/>
              </a:solidFill>
              <a:latin typeface="+mn-ea"/>
              <a:cs typeface="+mn-ea"/>
              <a:sym typeface="+mn-lt"/>
            </a:endParaRPr>
          </a:p>
        </p:txBody>
      </p:sp>
      <p:sp>
        <p:nvSpPr>
          <p:cNvPr id="34" name="椭圆 33"/>
          <p:cNvSpPr/>
          <p:nvPr userDrawn="1"/>
        </p:nvSpPr>
        <p:spPr>
          <a:xfrm>
            <a:off x="8674940" y="1092898"/>
            <a:ext cx="261737" cy="263094"/>
          </a:xfrm>
          <a:prstGeom prst="ellipse">
            <a:avLst/>
          </a:pr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dirty="0">
              <a:solidFill>
                <a:schemeClr val="tx2"/>
              </a:solidFill>
              <a:latin typeface="+mn-ea"/>
              <a:cs typeface="+mn-ea"/>
              <a:sym typeface="+mn-lt"/>
            </a:endParaRPr>
          </a:p>
        </p:txBody>
      </p:sp>
      <p:pic>
        <p:nvPicPr>
          <p:cNvPr id="45" name="图片 44"/>
          <p:cNvPicPr>
            <a:picLocks noChangeAspect="1"/>
          </p:cNvPicPr>
          <p:nvPr userDrawn="1"/>
        </p:nvPicPr>
        <p:blipFill>
          <a:blip r:embed="rId4" cstate="print">
            <a:duotone>
              <a:prstClr val="black"/>
              <a:schemeClr val="accent2">
                <a:tint val="45000"/>
                <a:satMod val="400000"/>
              </a:schemeClr>
            </a:duotone>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129449" y="5722693"/>
            <a:ext cx="789101" cy="793827"/>
          </a:xfrm>
          <a:prstGeom prst="ellipse">
            <a:avLst/>
          </a:prstGeom>
        </p:spPr>
      </p:pic>
      <p:grpSp>
        <p:nvGrpSpPr>
          <p:cNvPr id="46" name="组合 45"/>
          <p:cNvGrpSpPr/>
          <p:nvPr userDrawn="1"/>
        </p:nvGrpSpPr>
        <p:grpSpPr>
          <a:xfrm>
            <a:off x="8488139" y="4483739"/>
            <a:ext cx="853282" cy="857702"/>
            <a:chOff x="6234662" y="3806093"/>
            <a:chExt cx="853282" cy="857702"/>
          </a:xfrm>
        </p:grpSpPr>
        <p:sp>
          <p:nvSpPr>
            <p:cNvPr id="47" name="椭圆 46"/>
            <p:cNvSpPr/>
            <p:nvPr/>
          </p:nvSpPr>
          <p:spPr>
            <a:xfrm>
              <a:off x="6234662" y="3806093"/>
              <a:ext cx="853282" cy="857702"/>
            </a:xfrm>
            <a:prstGeom prst="ellipse">
              <a:avLst/>
            </a:prstGeom>
            <a:solidFill>
              <a:schemeClr val="bg1">
                <a:lumMod val="95000"/>
              </a:schemeClr>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dirty="0">
                <a:solidFill>
                  <a:schemeClr val="tx2"/>
                </a:solidFill>
                <a:latin typeface="+mn-ea"/>
                <a:cs typeface="+mn-ea"/>
                <a:sym typeface="+mn-lt"/>
              </a:endParaRPr>
            </a:p>
          </p:txBody>
        </p:sp>
        <p:pic>
          <p:nvPicPr>
            <p:cNvPr id="48" name="图片 47"/>
            <p:cNvPicPr>
              <a:picLocks noChangeAspect="1"/>
            </p:cNvPicPr>
            <p:nvPr/>
          </p:nvPicPr>
          <p:blipFill>
            <a:blip r:embed="rId4" cstate="print">
              <a:duotone>
                <a:prstClr val="black"/>
                <a:schemeClr val="accent2">
                  <a:tint val="45000"/>
                  <a:satMod val="400000"/>
                </a:schemeClr>
              </a:duotone>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6266752" y="3849689"/>
              <a:ext cx="789101" cy="793827"/>
            </a:xfrm>
            <a:prstGeom prst="ellipse">
              <a:avLst/>
            </a:prstGeom>
          </p:spPr>
        </p:pic>
      </p:grpSp>
      <p:grpSp>
        <p:nvGrpSpPr>
          <p:cNvPr id="49" name="组合 48"/>
          <p:cNvGrpSpPr/>
          <p:nvPr userDrawn="1"/>
        </p:nvGrpSpPr>
        <p:grpSpPr>
          <a:xfrm>
            <a:off x="9371083" y="554895"/>
            <a:ext cx="516743" cy="519420"/>
            <a:chOff x="7555106" y="742200"/>
            <a:chExt cx="516743" cy="519420"/>
          </a:xfrm>
        </p:grpSpPr>
        <p:sp>
          <p:nvSpPr>
            <p:cNvPr id="50" name="椭圆 49"/>
            <p:cNvSpPr/>
            <p:nvPr/>
          </p:nvSpPr>
          <p:spPr>
            <a:xfrm>
              <a:off x="7555106" y="742200"/>
              <a:ext cx="516743" cy="519420"/>
            </a:xfrm>
            <a:prstGeom prst="ellipse">
              <a:avLst/>
            </a:prstGeom>
            <a:solidFill>
              <a:schemeClr val="bg1">
                <a:lumMod val="95000"/>
              </a:schemeClr>
            </a:solidFill>
            <a:ln w="22225">
              <a:solidFill>
                <a:schemeClr val="bg1"/>
              </a:solidFill>
            </a:ln>
            <a:effectLst>
              <a:outerShdw blurRad="419100" dist="419100" dir="3600000" algn="tl" rotWithShape="0">
                <a:schemeClr val="accent2">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dirty="0">
                <a:solidFill>
                  <a:schemeClr val="tx2"/>
                </a:solidFill>
                <a:latin typeface="+mn-ea"/>
                <a:cs typeface="+mn-ea"/>
                <a:sym typeface="+mn-lt"/>
              </a:endParaRPr>
            </a:p>
          </p:txBody>
        </p:sp>
        <p:pic>
          <p:nvPicPr>
            <p:cNvPr id="51" name="图片 50"/>
            <p:cNvPicPr>
              <a:picLocks noChangeAspect="1"/>
            </p:cNvPicPr>
            <p:nvPr/>
          </p:nvPicPr>
          <p:blipFill>
            <a:blip r:embed="rId2" cstate="print">
              <a:duotone>
                <a:prstClr val="black"/>
                <a:schemeClr val="accent2">
                  <a:tint val="45000"/>
                  <a:satMod val="400000"/>
                </a:schemeClr>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7581005" y="767836"/>
              <a:ext cx="490844" cy="493784"/>
            </a:xfrm>
            <a:prstGeom prst="ellipse">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6197644-823E-4D3C-9320-92CB9599F165}" type="datetimeFigureOut">
              <a:rPr lang="zh-CN" altLang="en-US" smtClean="0"/>
              <a:t>2021/4/1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12C64D-6E60-4048-B6AD-0F1699C15E8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6197644-823E-4D3C-9320-92CB9599F165}" type="datetimeFigureOut">
              <a:rPr lang="zh-CN" altLang="en-US" smtClean="0"/>
              <a:t>2021/4/1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12C64D-6E60-4048-B6AD-0F1699C15E8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4" name="内容占位符 3"/>
          <p:cNvSpPr>
            <a:spLocks noGrp="1"/>
          </p:cNvSpPr>
          <p:nvPr>
            <p:ph sz="half" idx="2"/>
          </p:nvPr>
        </p:nvSpPr>
        <p:spPr>
          <a:xfrm>
            <a:off x="3918955" y="919657"/>
            <a:ext cx="7498341" cy="5169042"/>
          </a:xfr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21" name="内容占位符 3"/>
          <p:cNvSpPr>
            <a:spLocks noGrp="1"/>
          </p:cNvSpPr>
          <p:nvPr>
            <p:ph sz="half" idx="10"/>
          </p:nvPr>
        </p:nvSpPr>
        <p:spPr>
          <a:xfrm>
            <a:off x="375428" y="919657"/>
            <a:ext cx="2762004" cy="5169042"/>
          </a:xfrm>
        </p:spPr>
        <p:txBody>
          <a:bodyPr/>
          <a:lstStyle>
            <a:lvl1pPr>
              <a:defRPr b="0">
                <a:latin typeface="黑体" panose="02010609060101010101" pitchFamily="49" charset="-122"/>
                <a:ea typeface="黑体" panose="02010609060101010101" pitchFamily="49" charset="-122"/>
              </a:defRPr>
            </a:lvl1pPr>
            <a:lvl2pPr>
              <a:defRPr b="0">
                <a:latin typeface="黑体" panose="02010609060101010101" pitchFamily="49" charset="-122"/>
                <a:ea typeface="黑体" panose="02010609060101010101" pitchFamily="49" charset="-122"/>
              </a:defRPr>
            </a:lvl2pPr>
            <a:lvl3pPr>
              <a:defRPr b="0">
                <a:latin typeface="黑体" panose="02010609060101010101" pitchFamily="49" charset="-122"/>
                <a:ea typeface="黑体" panose="02010609060101010101" pitchFamily="49" charset="-122"/>
              </a:defRPr>
            </a:lvl3pPr>
            <a:lvl4pPr>
              <a:defRPr b="0">
                <a:latin typeface="黑体" panose="02010609060101010101" pitchFamily="49" charset="-122"/>
                <a:ea typeface="黑体" panose="02010609060101010101" pitchFamily="49" charset="-122"/>
              </a:defRPr>
            </a:lvl4pPr>
            <a:lvl5pPr>
              <a:defRPr b="0">
                <a:latin typeface="黑体" panose="02010609060101010101" pitchFamily="49" charset="-122"/>
                <a:ea typeface="黑体" panose="02010609060101010101" pitchFamily="49"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4857" y="96886"/>
            <a:ext cx="7172382" cy="618693"/>
          </a:xfrm>
        </p:spPr>
        <p:txBody>
          <a:bodyPr>
            <a:noAutofit/>
          </a:bodyPr>
          <a:lstStyle>
            <a:lvl1pPr>
              <a:defRPr sz="3600">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3" name="内容占位符 2"/>
          <p:cNvSpPr>
            <a:spLocks noGrp="1"/>
          </p:cNvSpPr>
          <p:nvPr>
            <p:ph idx="1" hasCustomPrompt="1"/>
          </p:nvPr>
        </p:nvSpPr>
        <p:spPr>
          <a:xfrm>
            <a:off x="838200" y="947253"/>
            <a:ext cx="10515600" cy="5229711"/>
          </a:xfrm>
        </p:spPr>
        <p:txBody>
          <a:bodyPr/>
          <a:lstStyle>
            <a:lvl1pPr marL="228600" indent="-228600">
              <a:buFont typeface="Wingdings" panose="05000000000000000000" pitchFamily="2" charset="2"/>
              <a:buChar char="u"/>
              <a:defRPr>
                <a:latin typeface="微软雅黑" panose="020B0503020204020204" pitchFamily="34" charset="-122"/>
                <a:ea typeface="微软雅黑" panose="020B0503020204020204" pitchFamily="34" charset="-122"/>
              </a:defRPr>
            </a:lvl1pPr>
            <a:lvl2pPr marL="685800" indent="-228600">
              <a:buFont typeface="Wingdings" panose="05000000000000000000" pitchFamily="2" charset="2"/>
              <a:buChar char="Ø"/>
              <a:defRPr>
                <a:latin typeface="微软雅黑" panose="020B0503020204020204" pitchFamily="34" charset="-122"/>
                <a:ea typeface="微软雅黑" panose="020B0503020204020204" pitchFamily="34" charset="-122"/>
              </a:defRPr>
            </a:lvl2pPr>
            <a:lvl3pPr marL="1143000" indent="-228600">
              <a:buFont typeface="Wingdings" panose="05000000000000000000" pitchFamily="2" charset="2"/>
              <a:buChar char="ü"/>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 单击此处编辑母版文本样式</a:t>
            </a:r>
          </a:p>
          <a:p>
            <a:pPr lvl="1"/>
            <a:r>
              <a:rPr lang="zh-CN" altLang="en-US" dirty="0"/>
              <a:t> 二级</a:t>
            </a:r>
          </a:p>
          <a:p>
            <a:pPr lvl="2"/>
            <a:r>
              <a:rPr lang="zh-CN" altLang="en-US" dirty="0"/>
              <a:t> 三级</a:t>
            </a:r>
          </a:p>
          <a:p>
            <a:pPr lvl="3"/>
            <a:r>
              <a:rPr lang="zh-CN" altLang="en-US" dirty="0"/>
              <a:t>四级</a:t>
            </a:r>
          </a:p>
          <a:p>
            <a:pPr lvl="4"/>
            <a:r>
              <a:rPr lang="zh-CN" altLang="en-US" dirty="0"/>
              <a:t>五级</a:t>
            </a:r>
          </a:p>
        </p:txBody>
      </p:sp>
      <p:sp>
        <p:nvSpPr>
          <p:cNvPr id="4" name="日期占位符 3"/>
          <p:cNvSpPr>
            <a:spLocks noGrp="1"/>
          </p:cNvSpPr>
          <p:nvPr>
            <p:ph type="dt" sz="half" idx="10"/>
          </p:nvPr>
        </p:nvSpPr>
        <p:spPr/>
        <p:txBody>
          <a:bodyPr/>
          <a:lstStyle/>
          <a:p>
            <a:fld id="{A6197644-823E-4D3C-9320-92CB9599F165}" type="datetimeFigureOut">
              <a:rPr lang="zh-CN" altLang="en-US" smtClean="0"/>
              <a:t>2021/4/1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12C64D-6E60-4048-B6AD-0F1699C15E8B}" type="slidenum">
              <a:rPr lang="zh-CN" altLang="en-US" smtClean="0"/>
              <a:t>‹#›</a:t>
            </a:fld>
            <a:endParaRPr lang="zh-CN" altLang="en-US"/>
          </a:p>
        </p:txBody>
      </p:sp>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r="62661"/>
          <a:stretch>
            <a:fillRect/>
          </a:stretch>
        </p:blipFill>
        <p:spPr>
          <a:xfrm>
            <a:off x="77115" y="69312"/>
            <a:ext cx="837742" cy="673842"/>
          </a:xfrm>
          <a:prstGeom prst="rect">
            <a:avLst/>
          </a:prstGeom>
        </p:spPr>
      </p:pic>
      <p:pic>
        <p:nvPicPr>
          <p:cNvPr id="14" name="图片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08550" y="0"/>
            <a:ext cx="858879" cy="777511"/>
          </a:xfrm>
          <a:prstGeom prst="rect">
            <a:avLst/>
          </a:prstGeom>
        </p:spPr>
      </p:pic>
      <p:cxnSp>
        <p:nvCxnSpPr>
          <p:cNvPr id="15" name="直接连接符 14"/>
          <p:cNvCxnSpPr/>
          <p:nvPr userDrawn="1"/>
        </p:nvCxnSpPr>
        <p:spPr>
          <a:xfrm flipV="1">
            <a:off x="0" y="804893"/>
            <a:ext cx="12192000" cy="1"/>
          </a:xfrm>
          <a:prstGeom prst="line">
            <a:avLst/>
          </a:prstGeom>
          <a:ln w="57150">
            <a:solidFill>
              <a:srgbClr val="C00000"/>
            </a:solidFill>
          </a:ln>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A6197644-823E-4D3C-9320-92CB9599F165}" type="datetimeFigureOut">
              <a:rPr lang="zh-CN" altLang="en-US" smtClean="0"/>
              <a:t>2021/4/1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12C64D-6E60-4048-B6AD-0F1699C15E8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A6197644-823E-4D3C-9320-92CB9599F165}" type="datetimeFigureOut">
              <a:rPr lang="zh-CN" altLang="en-US" smtClean="0"/>
              <a:t>2021/4/1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612C64D-6E60-4048-B6AD-0F1699C15E8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6197644-823E-4D3C-9320-92CB9599F165}" type="datetimeFigureOut">
              <a:rPr lang="zh-CN" altLang="en-US" smtClean="0"/>
              <a:t>2021/4/1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612C64D-6E60-4048-B6AD-0F1699C15E8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6197644-823E-4D3C-9320-92CB9599F165}" type="datetimeFigureOut">
              <a:rPr lang="zh-CN" altLang="en-US" smtClean="0"/>
              <a:t>2021/4/1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612C64D-6E60-4048-B6AD-0F1699C15E8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6197644-823E-4D3C-9320-92CB9599F165}" type="datetimeFigureOut">
              <a:rPr lang="zh-CN" altLang="en-US" smtClean="0"/>
              <a:t>2021/4/1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612C64D-6E60-4048-B6AD-0F1699C15E8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6197644-823E-4D3C-9320-92CB9599F165}" type="datetimeFigureOut">
              <a:rPr lang="zh-CN" altLang="en-US" smtClean="0"/>
              <a:t>2021/4/1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612C64D-6E60-4048-B6AD-0F1699C15E8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197644-823E-4D3C-9320-92CB9599F165}" type="datetimeFigureOut">
              <a:rPr lang="zh-CN" altLang="en-US" smtClean="0"/>
              <a:t>2021/4/1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12C64D-6E60-4048-B6AD-0F1699C15E8B}" type="slidenum">
              <a:rPr lang="zh-CN" altLang="en-US" smtClean="0"/>
              <a:t>‹#›</a:t>
            </a:fld>
            <a:endParaRPr lang="zh-CN" altLang="en-US"/>
          </a:p>
        </p:txBody>
      </p:sp>
      <p:pic>
        <p:nvPicPr>
          <p:cNvPr id="8" name="图片 7"/>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408550" y="0"/>
            <a:ext cx="858879" cy="77751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1.GIF"/><Relationship Id="rId7" Type="http://schemas.openxmlformats.org/officeDocument/2006/relationships/image" Target="../media/image25.emf"/><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4.GIF"/><Relationship Id="rId5" Type="http://schemas.openxmlformats.org/officeDocument/2006/relationships/image" Target="../media/image23.GIF"/><Relationship Id="rId4" Type="http://schemas.openxmlformats.org/officeDocument/2006/relationships/image" Target="../media/image22.GIF"/></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5" Type="http://schemas.openxmlformats.org/officeDocument/2006/relationships/image" Target="../media/image200.png"/><Relationship Id="rId4" Type="http://schemas.openxmlformats.org/officeDocument/2006/relationships/image" Target="../media/image19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43.emf"/><Relationship Id="rId4" Type="http://schemas.openxmlformats.org/officeDocument/2006/relationships/image" Target="../media/image42.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87.png"/><Relationship Id="rId4" Type="http://schemas.openxmlformats.org/officeDocument/2006/relationships/image" Target="../media/image8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94.png"/></Relationships>
</file>

<file path=ppt/slides/_rels/slide43.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44.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55.png"/><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44.png"/></Relationships>
</file>

<file path=ppt/slides/_rels/slide5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103.png"/></Relationships>
</file>

<file path=ppt/slides/_rels/slide5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105.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6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6.xml"/><Relationship Id="rId1" Type="http://schemas.openxmlformats.org/officeDocument/2006/relationships/slideLayout" Target="../slideLayouts/slideLayout3.xml"/><Relationship Id="rId5" Type="http://schemas.openxmlformats.org/officeDocument/2006/relationships/image" Target="../media/image109.png"/><Relationship Id="rId4" Type="http://schemas.openxmlformats.org/officeDocument/2006/relationships/image" Target="../media/image108.png"/></Relationships>
</file>

<file path=ppt/slides/_rels/slide6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111.png"/></Relationships>
</file>

<file path=ppt/slides/_rels/slide6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dirty="0" smtClean="0"/>
              <a:t>卷积神经网络</a:t>
            </a:r>
            <a:endParaRPr lang="zh-CN" altLang="en-US" dirty="0"/>
          </a:p>
        </p:txBody>
      </p:sp>
      <p:sp>
        <p:nvSpPr>
          <p:cNvPr id="3" name="副标题 2"/>
          <p:cNvSpPr>
            <a:spLocks noGrp="1"/>
          </p:cNvSpPr>
          <p:nvPr>
            <p:ph type="subTitle" idx="1"/>
          </p:nvPr>
        </p:nvSpPr>
        <p:spPr/>
        <p:txBody>
          <a:bodyPr/>
          <a:lstStyle/>
          <a:p>
            <a:r>
              <a:rPr lang="zh-CN" altLang="en-US" b="1" dirty="0"/>
              <a:t>机器学习及其</a:t>
            </a:r>
            <a:r>
              <a:rPr lang="zh-CN" altLang="en-US" b="1" dirty="0" smtClean="0"/>
              <a:t>应用  汪</a:t>
            </a:r>
            <a:r>
              <a:rPr lang="zh-CN" altLang="en-US" b="1" dirty="0"/>
              <a:t>荣贵</a:t>
            </a:r>
            <a:r>
              <a:rPr lang="en-US" altLang="zh-CN" b="1" dirty="0"/>
              <a:t>,</a:t>
            </a:r>
            <a:r>
              <a:rPr lang="zh-CN" altLang="en-US" b="1" dirty="0"/>
              <a:t>杨娟</a:t>
            </a:r>
            <a:r>
              <a:rPr lang="en-US" altLang="zh-CN" b="1" dirty="0"/>
              <a:t>,</a:t>
            </a:r>
            <a:r>
              <a:rPr lang="zh-CN" altLang="en-US" b="1" dirty="0"/>
              <a:t>薛丽霞</a:t>
            </a:r>
            <a:endParaRPr lang="zh-CN"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sym typeface="+mn-ea"/>
              </a:rPr>
              <a:t>卷积层</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9" name="矩形 8">
            <a:extLst>
              <a:ext uri="{FF2B5EF4-FFF2-40B4-BE49-F238E27FC236}">
                <a16:creationId xmlns:a16="http://schemas.microsoft.com/office/drawing/2014/main" id="{896DDA88-BD0A-4E68-A5A8-A305FA7345B5}"/>
              </a:ext>
            </a:extLst>
          </p:cNvPr>
          <p:cNvSpPr/>
          <p:nvPr/>
        </p:nvSpPr>
        <p:spPr>
          <a:xfrm>
            <a:off x="856049" y="1444879"/>
            <a:ext cx="6569197" cy="461665"/>
          </a:xfrm>
          <a:prstGeom prst="rect">
            <a:avLst/>
          </a:prstGeom>
        </p:spPr>
        <p:txBody>
          <a:bodyPr wrap="square">
            <a:spAutoFit/>
          </a:bodyPr>
          <a:lstStyle/>
          <a:p>
            <a:r>
              <a:rPr lang="zh-CN" altLang="en-US" sz="2400" dirty="0">
                <a:solidFill>
                  <a:srgbClr val="000000"/>
                </a:solidFill>
                <a:cs typeface="Times New Roman" panose="02020603050405020304" pitchFamily="18" charset="0"/>
              </a:rPr>
              <a:t>常见的填充策略：</a:t>
            </a:r>
            <a:endParaRPr lang="zh-CN" altLang="en-US" sz="2400" dirty="0"/>
          </a:p>
        </p:txBody>
      </p:sp>
      <p:pic>
        <p:nvPicPr>
          <p:cNvPr id="12" name="图片 11">
            <a:extLst>
              <a:ext uri="{FF2B5EF4-FFF2-40B4-BE49-F238E27FC236}">
                <a16:creationId xmlns:a16="http://schemas.microsoft.com/office/drawing/2014/main" id="{99AF2CD1-A126-4D5E-99E2-470A3FA0B9B6}"/>
              </a:ext>
            </a:extLst>
          </p:cNvPr>
          <p:cNvPicPr>
            <a:picLocks noChangeAspect="1"/>
          </p:cNvPicPr>
          <p:nvPr/>
        </p:nvPicPr>
        <p:blipFill>
          <a:blip r:embed="rId3"/>
          <a:stretch>
            <a:fillRect/>
          </a:stretch>
        </p:blipFill>
        <p:spPr>
          <a:xfrm>
            <a:off x="1763904" y="2304297"/>
            <a:ext cx="8472116" cy="2677006"/>
          </a:xfrm>
          <a:prstGeom prst="rect">
            <a:avLst/>
          </a:prstGeom>
        </p:spPr>
      </p:pic>
    </p:spTree>
    <p:extLst>
      <p:ext uri="{BB962C8B-B14F-4D97-AF65-F5344CB8AC3E}">
        <p14:creationId xmlns:p14="http://schemas.microsoft.com/office/powerpoint/2010/main" val="5920654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sym typeface="+mn-ea"/>
              </a:rPr>
              <a:t>卷积层</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CA67E15E-FF76-42A5-BF63-6E19D56360AE}"/>
                  </a:ext>
                </a:extLst>
              </p:cNvPr>
              <p:cNvSpPr/>
              <p:nvPr/>
            </p:nvSpPr>
            <p:spPr>
              <a:xfrm>
                <a:off x="566199" y="1510368"/>
                <a:ext cx="10885572" cy="1569660"/>
              </a:xfrm>
              <a:prstGeom prst="rect">
                <a:avLst/>
              </a:prstGeom>
            </p:spPr>
            <p:txBody>
              <a:bodyPr wrap="square">
                <a:spAutoFit/>
              </a:bodyPr>
              <a:lstStyle/>
              <a:p>
                <a:r>
                  <a:rPr lang="zh-CN" altLang="zh-CN" sz="2400" dirty="0">
                    <a:solidFill>
                      <a:srgbClr val="000000"/>
                    </a:solidFill>
                    <a:cs typeface="Times New Roman" panose="02020603050405020304" pitchFamily="18" charset="0"/>
                  </a:rPr>
                  <a:t>在实际操作中，数据矩阵和卷积核</a:t>
                </a:r>
                <a:r>
                  <a:rPr lang="zh-CN" altLang="en-US" sz="2400" dirty="0">
                    <a:solidFill>
                      <a:srgbClr val="000000"/>
                    </a:solidFill>
                    <a:cs typeface="Times New Roman" panose="02020603050405020304" pitchFamily="18" charset="0"/>
                  </a:rPr>
                  <a:t>不一定为方阵，且</a:t>
                </a:r>
                <a:r>
                  <a:rPr lang="zh-CN" altLang="zh-CN" sz="2400" dirty="0">
                    <a:solidFill>
                      <a:srgbClr val="000000"/>
                    </a:solidFill>
                    <a:cs typeface="Times New Roman" panose="02020603050405020304" pitchFamily="18" charset="0"/>
                  </a:rPr>
                  <a:t>水平方向和竖直方向的步长可设置为不同值。假设数据矩阵大小为</a:t>
                </a:r>
                <a14:m>
                  <m:oMath xmlns:m="http://schemas.openxmlformats.org/officeDocument/2006/math">
                    <m:r>
                      <a:rPr lang="en-US" altLang="zh-CN" sz="24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𝑀</m:t>
                    </m:r>
                    <m:r>
                      <a:rPr lang="en-US" altLang="zh-CN" sz="24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𝑁</m:t>
                    </m:r>
                  </m:oMath>
                </a14:m>
                <a:r>
                  <a:rPr lang="zh-CN" altLang="zh-CN" sz="2400" dirty="0">
                    <a:solidFill>
                      <a:srgbClr val="000000"/>
                    </a:solidFill>
                    <a:cs typeface="Times New Roman" panose="02020603050405020304" pitchFamily="18" charset="0"/>
                  </a:rPr>
                  <a:t>，卷积核大小为</a:t>
                </a:r>
                <a14:m>
                  <m:oMath xmlns:m="http://schemas.openxmlformats.org/officeDocument/2006/math">
                    <m:r>
                      <a:rPr lang="en-US" altLang="zh-CN" sz="24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𝑚</m:t>
                    </m:r>
                    <m:r>
                      <a:rPr lang="en-US" altLang="zh-CN" sz="24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𝑛</m:t>
                    </m:r>
                  </m:oMath>
                </a14:m>
                <a:r>
                  <a:rPr lang="zh-CN" altLang="zh-CN" sz="2400" dirty="0">
                    <a:solidFill>
                      <a:srgbClr val="000000"/>
                    </a:solidFill>
                    <a:cs typeface="Times New Roman" panose="02020603050405020304" pitchFamily="18" charset="0"/>
                  </a:rPr>
                  <a:t>，填充的圈数为</a:t>
                </a:r>
                <a14:m>
                  <m:oMath xmlns:m="http://schemas.openxmlformats.org/officeDocument/2006/math">
                    <m:r>
                      <a:rPr lang="en-US" altLang="zh-CN" sz="24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𝑝</m:t>
                    </m:r>
                  </m:oMath>
                </a14:m>
                <a:r>
                  <a:rPr lang="zh-CN" altLang="zh-CN" sz="2400" dirty="0">
                    <a:solidFill>
                      <a:srgbClr val="000000"/>
                    </a:solidFill>
                    <a:cs typeface="Times New Roman" panose="02020603050405020304" pitchFamily="18" charset="0"/>
                  </a:rPr>
                  <a:t>，水平方向和竖直方向的步长分别为</a:t>
                </a:r>
                <a14:m>
                  <m:oMath xmlns:m="http://schemas.openxmlformats.org/officeDocument/2006/math">
                    <m:sSub>
                      <m:sSubPr>
                        <m:ctrlPr>
                          <a:rPr lang="zh-CN" altLang="zh-CN" sz="2400" i="1">
                            <a:solidFill>
                              <a:srgbClr val="000000"/>
                            </a:solidFill>
                            <a:effectLst/>
                            <a:latin typeface="Cambria Math" panose="02040503050406030204" pitchFamily="18" charset="0"/>
                            <a:ea typeface="Cambria Math" panose="02040503050406030204" pitchFamily="18" charset="0"/>
                          </a:rPr>
                        </m:ctrlPr>
                      </m:sSubPr>
                      <m:e>
                        <m:r>
                          <a:rPr lang="en-US" altLang="zh-CN" sz="24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𝑑</m:t>
                        </m:r>
                      </m:e>
                      <m:sub>
                        <m:r>
                          <a:rPr lang="en-US" altLang="zh-CN" sz="24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solidFill>
                              <a:srgbClr val="000000"/>
                            </a:solidFill>
                            <a:effectLst/>
                            <a:latin typeface="Cambria Math" panose="02040503050406030204" pitchFamily="18" charset="0"/>
                            <a:ea typeface="Cambria Math" panose="02040503050406030204" pitchFamily="18" charset="0"/>
                          </a:rPr>
                        </m:ctrlPr>
                      </m:sSubPr>
                      <m:e>
                        <m:r>
                          <a:rPr lang="en-US" altLang="zh-CN" sz="24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𝑑</m:t>
                        </m:r>
                      </m:e>
                      <m:sub>
                        <m:r>
                          <a:rPr lang="en-US" altLang="zh-CN" sz="24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2</m:t>
                        </m:r>
                      </m:sub>
                    </m:sSub>
                  </m:oMath>
                </a14:m>
                <a:r>
                  <a:rPr lang="zh-CN" altLang="zh-CN" sz="2400" dirty="0">
                    <a:solidFill>
                      <a:srgbClr val="000000"/>
                    </a:solidFill>
                    <a:cs typeface="Times New Roman" panose="02020603050405020304" pitchFamily="18" charset="0"/>
                  </a:rPr>
                  <a:t>，则有特征矩阵的</a:t>
                </a:r>
                <a:r>
                  <a:rPr lang="zh-CN" altLang="zh-CN" sz="2400" dirty="0">
                    <a:solidFill>
                      <a:schemeClr val="tx1"/>
                    </a:solidFill>
                    <a:cs typeface="Times New Roman" panose="02020603050405020304" pitchFamily="18" charset="0"/>
                  </a:rPr>
                  <a:t>行数</a:t>
                </a:r>
                <a:r>
                  <a:rPr lang="zh-CN" altLang="en-US" sz="2400" dirty="0">
                    <a:solidFill>
                      <a:schemeClr val="tx1"/>
                    </a:solidFill>
                    <a:cs typeface="Times New Roman" panose="02020603050405020304" pitchFamily="18" charset="0"/>
                  </a:rPr>
                  <a:t>和列数分别</a:t>
                </a:r>
                <a:r>
                  <a:rPr lang="zh-CN" altLang="zh-CN" sz="2400" dirty="0">
                    <a:solidFill>
                      <a:schemeClr val="tx1"/>
                    </a:solidFill>
                    <a:cs typeface="Times New Roman" panose="02020603050405020304" pitchFamily="18" charset="0"/>
                  </a:rPr>
                  <a:t>为</a:t>
                </a:r>
                <a:r>
                  <a:rPr lang="zh-CN" altLang="zh-CN" sz="2400" dirty="0">
                    <a:solidFill>
                      <a:srgbClr val="000000"/>
                    </a:solidFill>
                    <a:cs typeface="Times New Roman" panose="02020603050405020304" pitchFamily="18" charset="0"/>
                  </a:rPr>
                  <a:t>：</a:t>
                </a:r>
                <a:endParaRPr lang="zh-CN" altLang="en-US" sz="2400" dirty="0"/>
              </a:p>
            </p:txBody>
          </p:sp>
        </mc:Choice>
        <mc:Fallback xmlns="">
          <p:sp>
            <p:nvSpPr>
              <p:cNvPr id="7" name="矩形 6">
                <a:extLst>
                  <a:ext uri="{FF2B5EF4-FFF2-40B4-BE49-F238E27FC236}">
                    <a16:creationId xmlns:a16="http://schemas.microsoft.com/office/drawing/2014/main" id="{CA67E15E-FF76-42A5-BF63-6E19D56360AE}"/>
                  </a:ext>
                </a:extLst>
              </p:cNvPr>
              <p:cNvSpPr>
                <a:spLocks noRot="1" noChangeAspect="1" noMove="1" noResize="1" noEditPoints="1" noAdjustHandles="1" noChangeArrowheads="1" noChangeShapeType="1" noTextEdit="1"/>
              </p:cNvSpPr>
              <p:nvPr/>
            </p:nvSpPr>
            <p:spPr>
              <a:xfrm>
                <a:off x="566199" y="1510368"/>
                <a:ext cx="10885572" cy="1569660"/>
              </a:xfrm>
              <a:prstGeom prst="rect">
                <a:avLst/>
              </a:prstGeom>
              <a:blipFill>
                <a:blip r:embed="rId3"/>
                <a:stretch>
                  <a:fillRect l="-896" t="-2724" r="-504" b="-85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B01D2225-4224-4F8C-A3A5-9B6635F29C0F}"/>
                  </a:ext>
                </a:extLst>
              </p:cNvPr>
              <p:cNvSpPr/>
              <p:nvPr/>
            </p:nvSpPr>
            <p:spPr>
              <a:xfrm>
                <a:off x="2806769" y="3211362"/>
                <a:ext cx="3234668" cy="8466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𝑅</m:t>
                      </m:r>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i="1">
                              <a:latin typeface="Cambria Math" panose="02040503050406030204" pitchFamily="18" charset="0"/>
                            </a:rPr>
                            <m:t>𝑀</m:t>
                          </m:r>
                          <m:r>
                            <a:rPr lang="zh-CN" altLang="en-US" sz="2400" i="0">
                              <a:latin typeface="Cambria Math" panose="02040503050406030204" pitchFamily="18" charset="0"/>
                            </a:rPr>
                            <m:t>+2</m:t>
                          </m:r>
                          <m:r>
                            <a:rPr lang="zh-CN" altLang="en-US" sz="2400" i="1">
                              <a:latin typeface="Cambria Math" panose="02040503050406030204" pitchFamily="18" charset="0"/>
                            </a:rPr>
                            <m:t>𝑝</m:t>
                          </m:r>
                          <m:r>
                            <a:rPr lang="zh-CN" altLang="en-US" sz="2400" i="0">
                              <a:latin typeface="Cambria Math" panose="02040503050406030204" pitchFamily="18" charset="0"/>
                            </a:rPr>
                            <m:t>−</m:t>
                          </m:r>
                          <m:r>
                            <a:rPr lang="zh-CN" altLang="en-US" sz="2400" i="1">
                              <a:latin typeface="Cambria Math" panose="02040503050406030204" pitchFamily="18" charset="0"/>
                            </a:rPr>
                            <m:t>𝑚</m:t>
                          </m:r>
                        </m:num>
                        <m:den>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𝑑</m:t>
                              </m:r>
                            </m:e>
                            <m:sub>
                              <m:r>
                                <a:rPr lang="zh-CN" altLang="en-US" sz="2400" i="0">
                                  <a:latin typeface="Cambria Math" panose="02040503050406030204" pitchFamily="18" charset="0"/>
                                </a:rPr>
                                <m:t>1</m:t>
                              </m:r>
                            </m:sub>
                          </m:sSub>
                        </m:den>
                      </m:f>
                      <m:r>
                        <a:rPr lang="zh-CN" altLang="en-US" sz="2400" i="0">
                          <a:latin typeface="Cambria Math" panose="02040503050406030204" pitchFamily="18" charset="0"/>
                        </a:rPr>
                        <m:t>⌋+1</m:t>
                      </m:r>
                    </m:oMath>
                  </m:oMathPara>
                </a14:m>
                <a:endParaRPr lang="zh-CN" altLang="en-US" sz="2400" dirty="0"/>
              </a:p>
            </p:txBody>
          </p:sp>
        </mc:Choice>
        <mc:Fallback xmlns="">
          <p:sp>
            <p:nvSpPr>
              <p:cNvPr id="8" name="矩形 7">
                <a:extLst>
                  <a:ext uri="{FF2B5EF4-FFF2-40B4-BE49-F238E27FC236}">
                    <a16:creationId xmlns:a16="http://schemas.microsoft.com/office/drawing/2014/main" id="{B01D2225-4224-4F8C-A3A5-9B6635F29C0F}"/>
                  </a:ext>
                </a:extLst>
              </p:cNvPr>
              <p:cNvSpPr>
                <a:spLocks noRot="1" noChangeAspect="1" noMove="1" noResize="1" noEditPoints="1" noAdjustHandles="1" noChangeArrowheads="1" noChangeShapeType="1" noTextEdit="1"/>
              </p:cNvSpPr>
              <p:nvPr/>
            </p:nvSpPr>
            <p:spPr>
              <a:xfrm>
                <a:off x="2806769" y="3211362"/>
                <a:ext cx="3234668" cy="84664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93711E6B-6C94-4971-AA38-39E3A9E11E90}"/>
                  </a:ext>
                </a:extLst>
              </p:cNvPr>
              <p:cNvSpPr/>
              <p:nvPr/>
            </p:nvSpPr>
            <p:spPr>
              <a:xfrm>
                <a:off x="6467982" y="3198816"/>
                <a:ext cx="3110916" cy="8466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𝐶</m:t>
                      </m:r>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i="1">
                              <a:latin typeface="Cambria Math" panose="02040503050406030204" pitchFamily="18" charset="0"/>
                            </a:rPr>
                            <m:t>𝑁</m:t>
                          </m:r>
                          <m:r>
                            <a:rPr lang="zh-CN" altLang="en-US" sz="2400" i="0">
                              <a:latin typeface="Cambria Math" panose="02040503050406030204" pitchFamily="18" charset="0"/>
                            </a:rPr>
                            <m:t>+2</m:t>
                          </m:r>
                          <m:r>
                            <a:rPr lang="zh-CN" altLang="en-US" sz="2400" i="1">
                              <a:latin typeface="Cambria Math" panose="02040503050406030204" pitchFamily="18" charset="0"/>
                            </a:rPr>
                            <m:t>𝑝</m:t>
                          </m:r>
                          <m:r>
                            <a:rPr lang="zh-CN" altLang="en-US" sz="2400" i="0">
                              <a:latin typeface="Cambria Math" panose="02040503050406030204" pitchFamily="18" charset="0"/>
                            </a:rPr>
                            <m:t>−</m:t>
                          </m:r>
                          <m:r>
                            <a:rPr lang="zh-CN" altLang="en-US" sz="2400" i="1">
                              <a:latin typeface="Cambria Math" panose="02040503050406030204" pitchFamily="18" charset="0"/>
                            </a:rPr>
                            <m:t>𝑛</m:t>
                          </m:r>
                        </m:num>
                        <m:den>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𝑑</m:t>
                              </m:r>
                            </m:e>
                            <m:sub>
                              <m:r>
                                <a:rPr lang="zh-CN" altLang="en-US" sz="2400" i="0">
                                  <a:latin typeface="Cambria Math" panose="02040503050406030204" pitchFamily="18" charset="0"/>
                                </a:rPr>
                                <m:t>2</m:t>
                              </m:r>
                            </m:sub>
                          </m:sSub>
                        </m:den>
                      </m:f>
                      <m:r>
                        <a:rPr lang="zh-CN" altLang="en-US" sz="2400" i="0">
                          <a:latin typeface="Cambria Math" panose="02040503050406030204" pitchFamily="18" charset="0"/>
                        </a:rPr>
                        <m:t>⌋+1</m:t>
                      </m:r>
                    </m:oMath>
                  </m:oMathPara>
                </a14:m>
                <a:endParaRPr lang="zh-CN" altLang="en-US" sz="2400" dirty="0"/>
              </a:p>
            </p:txBody>
          </p:sp>
        </mc:Choice>
        <mc:Fallback xmlns="">
          <p:sp>
            <p:nvSpPr>
              <p:cNvPr id="10" name="矩形 9">
                <a:extLst>
                  <a:ext uri="{FF2B5EF4-FFF2-40B4-BE49-F238E27FC236}">
                    <a16:creationId xmlns:a16="http://schemas.microsoft.com/office/drawing/2014/main" id="{93711E6B-6C94-4971-AA38-39E3A9E11E90}"/>
                  </a:ext>
                </a:extLst>
              </p:cNvPr>
              <p:cNvSpPr>
                <a:spLocks noRot="1" noChangeAspect="1" noMove="1" noResize="1" noEditPoints="1" noAdjustHandles="1" noChangeArrowheads="1" noChangeShapeType="1" noTextEdit="1"/>
              </p:cNvSpPr>
              <p:nvPr/>
            </p:nvSpPr>
            <p:spPr>
              <a:xfrm>
                <a:off x="6467982" y="3198816"/>
                <a:ext cx="3110916" cy="84664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0D78BD94-E1F1-43F2-AAD5-09B4E95BBF9C}"/>
                  </a:ext>
                </a:extLst>
              </p:cNvPr>
              <p:cNvSpPr/>
              <p:nvPr/>
            </p:nvSpPr>
            <p:spPr>
              <a:xfrm>
                <a:off x="775204" y="4742561"/>
                <a:ext cx="3704860" cy="461665"/>
              </a:xfrm>
              <a:prstGeom prst="rect">
                <a:avLst/>
              </a:prstGeom>
            </p:spPr>
            <p:txBody>
              <a:bodyPr wrap="none">
                <a:spAutoFit/>
              </a:bodyPr>
              <a:lstStyle/>
              <a:p>
                <a:r>
                  <a:rPr lang="zh-CN" altLang="zh-CN" sz="2400" dirty="0">
                    <a:solidFill>
                      <a:srgbClr val="000000"/>
                    </a:solidFill>
                    <a:cs typeface="Times New Roman" panose="02020603050405020304" pitchFamily="18" charset="0"/>
                  </a:rPr>
                  <a:t>其中，</a:t>
                </a:r>
                <a14:m>
                  <m:oMath xmlns:m="http://schemas.openxmlformats.org/officeDocument/2006/math">
                    <m:r>
                      <a:rPr lang="en-US" altLang="zh-CN" sz="2400" i="1">
                        <a:solidFill>
                          <a:srgbClr val="000000"/>
                        </a:solidFill>
                        <a:latin typeface="Cambria Math" panose="02040503050406030204" pitchFamily="18" charset="0"/>
                        <a:ea typeface="宋体" panose="02010600030101010101" pitchFamily="2" charset="-122"/>
                        <a:cs typeface="Lucida Sans Unicode" panose="020B0602030504020204" pitchFamily="34" charset="0"/>
                      </a:rPr>
                      <m:t>⌊</m:t>
                    </m:r>
                    <m:r>
                      <a:rPr lang="en-US" altLang="zh-CN" sz="2400" b="0" i="1" smtClean="0">
                        <a:solidFill>
                          <a:srgbClr val="000000"/>
                        </a:solidFill>
                        <a:latin typeface="Cambria Math" panose="02040503050406030204" pitchFamily="18" charset="0"/>
                        <a:ea typeface="宋体" panose="02010600030101010101" pitchFamily="2" charset="-122"/>
                        <a:cs typeface="Lucida Sans Unicode" panose="020B0602030504020204" pitchFamily="34" charset="0"/>
                      </a:rPr>
                      <m:t>..</m:t>
                    </m:r>
                    <m:r>
                      <a:rPr lang="en-US" altLang="zh-CN" sz="24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 </m:t>
                    </m:r>
                    <m:r>
                      <a:rPr lang="en-US" altLang="zh-CN" sz="2400" i="1">
                        <a:solidFill>
                          <a:srgbClr val="000000"/>
                        </a:solidFill>
                        <a:latin typeface="Cambria Math" panose="02040503050406030204" pitchFamily="18" charset="0"/>
                        <a:ea typeface="宋体" panose="02010600030101010101" pitchFamily="2" charset="-122"/>
                        <a:cs typeface="Lucida Sans Unicode" panose="020B0602030504020204" pitchFamily="34" charset="0"/>
                      </a:rPr>
                      <m:t>⌋</m:t>
                    </m:r>
                  </m:oMath>
                </a14:m>
                <a:r>
                  <a:rPr lang="zh-CN" altLang="zh-CN" sz="2400" dirty="0">
                    <a:solidFill>
                      <a:srgbClr val="000000"/>
                    </a:solidFill>
                    <a:cs typeface="Times New Roman" panose="02020603050405020304" pitchFamily="18" charset="0"/>
                  </a:rPr>
                  <a:t>表示向下取整。</a:t>
                </a:r>
                <a:endParaRPr lang="zh-CN" altLang="en-US" sz="2400" dirty="0"/>
              </a:p>
            </p:txBody>
          </p:sp>
        </mc:Choice>
        <mc:Fallback xmlns="">
          <p:sp>
            <p:nvSpPr>
              <p:cNvPr id="11" name="矩形 10">
                <a:extLst>
                  <a:ext uri="{FF2B5EF4-FFF2-40B4-BE49-F238E27FC236}">
                    <a16:creationId xmlns:a16="http://schemas.microsoft.com/office/drawing/2014/main" id="{0D78BD94-E1F1-43F2-AAD5-09B4E95BBF9C}"/>
                  </a:ext>
                </a:extLst>
              </p:cNvPr>
              <p:cNvSpPr>
                <a:spLocks noRot="1" noChangeAspect="1" noMove="1" noResize="1" noEditPoints="1" noAdjustHandles="1" noChangeArrowheads="1" noChangeShapeType="1" noTextEdit="1"/>
              </p:cNvSpPr>
              <p:nvPr/>
            </p:nvSpPr>
            <p:spPr>
              <a:xfrm>
                <a:off x="775204" y="4742561"/>
                <a:ext cx="3704860" cy="461665"/>
              </a:xfrm>
              <a:prstGeom prst="rect">
                <a:avLst/>
              </a:prstGeom>
              <a:blipFill>
                <a:blip r:embed="rId6"/>
                <a:stretch>
                  <a:fillRect l="-2467" t="-9211" r="-1645" b="-302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995287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sym typeface="+mn-ea"/>
              </a:rPr>
              <a:t>常用深度网络模型 </a:t>
            </a:r>
            <a:r>
              <a:rPr lang="en-US" altLang="zh-CN" dirty="0">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卷积神经网络</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文本框 3"/>
          <p:cNvSpPr txBox="1"/>
          <p:nvPr/>
        </p:nvSpPr>
        <p:spPr>
          <a:xfrm>
            <a:off x="314325" y="882015"/>
            <a:ext cx="2224405" cy="583565"/>
          </a:xfrm>
          <a:prstGeom prst="rect">
            <a:avLst/>
          </a:prstGeom>
          <a:noFill/>
        </p:spPr>
        <p:txBody>
          <a:bodyPr wrap="none" rtlCol="0">
            <a:spAutoFit/>
          </a:bodyPr>
          <a:lstStyle/>
          <a:p>
            <a:r>
              <a:rPr lang="zh-CN" altLang="en-US" sz="3200" b="1">
                <a:solidFill>
                  <a:srgbClr val="FF0000"/>
                </a:solidFill>
              </a:rPr>
              <a:t>二维卷积：</a:t>
            </a:r>
          </a:p>
        </p:txBody>
      </p:sp>
      <p:pic>
        <p:nvPicPr>
          <p:cNvPr id="3" name="内容占位符 2"/>
          <p:cNvPicPr>
            <a:picLocks noGrp="1" noChangeAspect="1"/>
          </p:cNvPicPr>
          <p:nvPr>
            <p:ph sz="quarter" idx="1"/>
          </p:nvPr>
        </p:nvPicPr>
        <p:blipFill>
          <a:blip r:embed="rId3"/>
          <a:stretch>
            <a:fillRect/>
          </a:stretch>
        </p:blipFill>
        <p:spPr>
          <a:xfrm>
            <a:off x="9250810" y="3213735"/>
            <a:ext cx="2863850" cy="2762250"/>
          </a:xfrm>
        </p:spPr>
      </p:pic>
      <p:pic>
        <p:nvPicPr>
          <p:cNvPr id="5" name="图片 4"/>
          <p:cNvPicPr>
            <a:picLocks noChangeAspect="1"/>
          </p:cNvPicPr>
          <p:nvPr/>
        </p:nvPicPr>
        <p:blipFill>
          <a:blip r:embed="rId4"/>
          <a:stretch>
            <a:fillRect/>
          </a:stretch>
        </p:blipFill>
        <p:spPr>
          <a:xfrm>
            <a:off x="6374895" y="3248025"/>
            <a:ext cx="2369820" cy="2693670"/>
          </a:xfrm>
          <a:prstGeom prst="rect">
            <a:avLst/>
          </a:prstGeom>
        </p:spPr>
      </p:pic>
      <p:sp>
        <p:nvSpPr>
          <p:cNvPr id="11" name="文本框 10"/>
          <p:cNvSpPr txBox="1"/>
          <p:nvPr/>
        </p:nvSpPr>
        <p:spPr>
          <a:xfrm>
            <a:off x="6965445" y="6253480"/>
            <a:ext cx="2191385" cy="368300"/>
          </a:xfrm>
          <a:prstGeom prst="rect">
            <a:avLst/>
          </a:prstGeom>
          <a:noFill/>
        </p:spPr>
        <p:txBody>
          <a:bodyPr wrap="square" rtlCol="0">
            <a:spAutoFit/>
          </a:bodyPr>
          <a:lstStyle/>
          <a:p>
            <a:r>
              <a:rPr lang="zh-CN" altLang="en-US" dirty="0"/>
              <a:t>步长</a:t>
            </a:r>
            <a:r>
              <a:rPr lang="en-US" altLang="zh-CN" dirty="0"/>
              <a:t>1</a:t>
            </a:r>
            <a:r>
              <a:rPr lang="zh-CN" altLang="en-US" dirty="0"/>
              <a:t>，零填充</a:t>
            </a:r>
            <a:r>
              <a:rPr lang="en-US" altLang="zh-CN" dirty="0"/>
              <a:t>1</a:t>
            </a:r>
            <a:endParaRPr lang="zh-CN" altLang="en-US" dirty="0"/>
          </a:p>
        </p:txBody>
      </p:sp>
      <p:sp>
        <p:nvSpPr>
          <p:cNvPr id="12" name="文本框 11"/>
          <p:cNvSpPr txBox="1"/>
          <p:nvPr/>
        </p:nvSpPr>
        <p:spPr>
          <a:xfrm>
            <a:off x="9840725" y="6253480"/>
            <a:ext cx="2191385" cy="368300"/>
          </a:xfrm>
          <a:prstGeom prst="rect">
            <a:avLst/>
          </a:prstGeom>
          <a:noFill/>
        </p:spPr>
        <p:txBody>
          <a:bodyPr wrap="square" rtlCol="0">
            <a:spAutoFit/>
          </a:bodyPr>
          <a:lstStyle/>
          <a:p>
            <a:r>
              <a:rPr lang="zh-CN" altLang="en-US" dirty="0"/>
              <a:t>步长</a:t>
            </a:r>
            <a:r>
              <a:rPr lang="en-US" altLang="zh-CN" dirty="0"/>
              <a:t>2</a:t>
            </a:r>
            <a:r>
              <a:rPr lang="zh-CN" altLang="en-US" dirty="0"/>
              <a:t>，零填充</a:t>
            </a:r>
            <a:r>
              <a:rPr lang="en-US" altLang="zh-CN" dirty="0"/>
              <a:t>1</a:t>
            </a:r>
            <a:endParaRPr lang="zh-CN" altLang="en-US" dirty="0"/>
          </a:p>
        </p:txBody>
      </p:sp>
      <p:pic>
        <p:nvPicPr>
          <p:cNvPr id="6" name="图片 5"/>
          <p:cNvPicPr>
            <a:picLocks noChangeAspect="1"/>
          </p:cNvPicPr>
          <p:nvPr/>
        </p:nvPicPr>
        <p:blipFill>
          <a:blip r:embed="rId5"/>
          <a:stretch>
            <a:fillRect/>
          </a:stretch>
        </p:blipFill>
        <p:spPr>
          <a:xfrm>
            <a:off x="3276730" y="3331210"/>
            <a:ext cx="2665095" cy="2610485"/>
          </a:xfrm>
          <a:prstGeom prst="rect">
            <a:avLst/>
          </a:prstGeom>
        </p:spPr>
      </p:pic>
      <p:pic>
        <p:nvPicPr>
          <p:cNvPr id="13" name="图片 12"/>
          <p:cNvPicPr>
            <a:picLocks noChangeAspect="1"/>
          </p:cNvPicPr>
          <p:nvPr/>
        </p:nvPicPr>
        <p:blipFill>
          <a:blip r:embed="rId6"/>
          <a:stretch>
            <a:fillRect/>
          </a:stretch>
        </p:blipFill>
        <p:spPr>
          <a:xfrm>
            <a:off x="602110" y="3331210"/>
            <a:ext cx="2503170" cy="2741930"/>
          </a:xfrm>
          <a:prstGeom prst="rect">
            <a:avLst/>
          </a:prstGeom>
        </p:spPr>
      </p:pic>
      <p:sp>
        <p:nvSpPr>
          <p:cNvPr id="14" name="文本框 13"/>
          <p:cNvSpPr txBox="1"/>
          <p:nvPr/>
        </p:nvSpPr>
        <p:spPr>
          <a:xfrm>
            <a:off x="678945" y="6253480"/>
            <a:ext cx="2191385" cy="368300"/>
          </a:xfrm>
          <a:prstGeom prst="rect">
            <a:avLst/>
          </a:prstGeom>
          <a:noFill/>
        </p:spPr>
        <p:txBody>
          <a:bodyPr wrap="square" rtlCol="0">
            <a:spAutoFit/>
          </a:bodyPr>
          <a:lstStyle/>
          <a:p>
            <a:r>
              <a:rPr lang="zh-CN" altLang="en-US" dirty="0"/>
              <a:t>步长</a:t>
            </a:r>
            <a:r>
              <a:rPr lang="en-US" altLang="zh-CN" dirty="0"/>
              <a:t>1</a:t>
            </a:r>
            <a:r>
              <a:rPr lang="zh-CN" altLang="en-US" dirty="0"/>
              <a:t>，零填充</a:t>
            </a:r>
            <a:r>
              <a:rPr lang="en-US" altLang="zh-CN" dirty="0"/>
              <a:t>0</a:t>
            </a:r>
            <a:endParaRPr lang="zh-CN" altLang="en-US" dirty="0"/>
          </a:p>
        </p:txBody>
      </p:sp>
      <p:sp>
        <p:nvSpPr>
          <p:cNvPr id="15" name="文本框 14"/>
          <p:cNvSpPr txBox="1"/>
          <p:nvPr/>
        </p:nvSpPr>
        <p:spPr>
          <a:xfrm>
            <a:off x="3656460" y="6253480"/>
            <a:ext cx="2191385" cy="368300"/>
          </a:xfrm>
          <a:prstGeom prst="rect">
            <a:avLst/>
          </a:prstGeom>
          <a:noFill/>
        </p:spPr>
        <p:txBody>
          <a:bodyPr wrap="square" rtlCol="0">
            <a:spAutoFit/>
          </a:bodyPr>
          <a:lstStyle/>
          <a:p>
            <a:r>
              <a:rPr lang="zh-CN" altLang="en-US" dirty="0"/>
              <a:t>步长</a:t>
            </a:r>
            <a:r>
              <a:rPr lang="en-US" altLang="zh-CN" dirty="0"/>
              <a:t>2</a:t>
            </a:r>
            <a:r>
              <a:rPr lang="zh-CN" altLang="en-US" dirty="0"/>
              <a:t>，零填充</a:t>
            </a:r>
            <a:r>
              <a:rPr lang="en-US" altLang="zh-CN" dirty="0"/>
              <a:t>0</a:t>
            </a:r>
            <a:endParaRPr lang="zh-CN" altLang="en-US" dirty="0"/>
          </a:p>
        </p:txBody>
      </p:sp>
      <p:pic>
        <p:nvPicPr>
          <p:cNvPr id="16" name="图片 15">
            <a:extLst>
              <a:ext uri="{FF2B5EF4-FFF2-40B4-BE49-F238E27FC236}">
                <a16:creationId xmlns:a16="http://schemas.microsoft.com/office/drawing/2014/main" id="{CB923F8B-8BBF-4445-ABBE-5E0511CDE659}"/>
              </a:ext>
            </a:extLst>
          </p:cNvPr>
          <p:cNvPicPr>
            <a:picLocks noChangeAspect="1"/>
          </p:cNvPicPr>
          <p:nvPr/>
        </p:nvPicPr>
        <p:blipFill>
          <a:blip r:embed="rId7"/>
          <a:stretch>
            <a:fillRect/>
          </a:stretch>
        </p:blipFill>
        <p:spPr>
          <a:xfrm>
            <a:off x="2682256" y="1027364"/>
            <a:ext cx="3637583" cy="2029446"/>
          </a:xfrm>
          <a:prstGeom prst="rect">
            <a:avLst/>
          </a:prstGeom>
        </p:spPr>
      </p:pic>
    </p:spTree>
    <p:extLst>
      <p:ext uri="{BB962C8B-B14F-4D97-AF65-F5344CB8AC3E}">
        <p14:creationId xmlns:p14="http://schemas.microsoft.com/office/powerpoint/2010/main" val="4134132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二维卷积</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mc:AlternateContent xmlns:mc="http://schemas.openxmlformats.org/markup-compatibility/2006">
        <mc:Choice xmlns:a14="http://schemas.microsoft.com/office/drawing/2010/main" Requires="a14">
          <p:sp>
            <p:nvSpPr>
              <p:cNvPr id="7" name="矩形 6">
                <a:extLst>
                  <a:ext uri="{FF2B5EF4-FFF2-40B4-BE49-F238E27FC236}">
                    <a16:creationId xmlns:a16="http://schemas.microsoft.com/office/drawing/2014/main" id="{5662B72C-7C57-4EB6-91A1-33B9346CBB9B}"/>
                  </a:ext>
                </a:extLst>
              </p:cNvPr>
              <p:cNvSpPr/>
              <p:nvPr/>
            </p:nvSpPr>
            <p:spPr>
              <a:xfrm>
                <a:off x="503547" y="1772816"/>
                <a:ext cx="10966793" cy="1865126"/>
              </a:xfrm>
              <a:prstGeom prst="rect">
                <a:avLst/>
              </a:prstGeom>
            </p:spPr>
            <p:txBody>
              <a:bodyPr wrap="square">
                <a:spAutoFit/>
              </a:bodyPr>
              <a:lstStyle/>
              <a:p>
                <a:pPr>
                  <a:lnSpc>
                    <a:spcPct val="120000"/>
                  </a:lnSpc>
                </a:pPr>
                <a:r>
                  <a:rPr lang="zh-CN" altLang="zh-CN" sz="2400" dirty="0">
                    <a:solidFill>
                      <a:schemeClr val="tx1"/>
                    </a:solidFill>
                    <a:cs typeface="Times New Roman" panose="02020603050405020304" pitchFamily="18" charset="0"/>
                  </a:rPr>
                  <a:t>在实际应用当中，输入的数据矩阵可能并非简单的二维矩阵，例如采用</a:t>
                </a:r>
                <a14:m>
                  <m:oMath xmlns:m="http://schemas.openxmlformats.org/officeDocument/2006/math">
                    <m:r>
                      <m:rPr>
                        <m:sty m:val="p"/>
                      </m:rPr>
                      <a:rPr lang="en-US" altLang="zh-CN" sz="2400">
                        <a:solidFill>
                          <a:schemeClr val="tx1"/>
                        </a:solidFill>
                        <a:latin typeface="Cambria Math" panose="02040503050406030204" pitchFamily="18" charset="0"/>
                        <a:ea typeface="宋体" panose="02010600030101010101" pitchFamily="2" charset="-122"/>
                        <a:cs typeface="Times New Roman" panose="02020603050405020304" pitchFamily="18" charset="0"/>
                      </a:rPr>
                      <m:t>RGB</m:t>
                    </m:r>
                  </m:oMath>
                </a14:m>
                <a:r>
                  <a:rPr lang="zh-CN" altLang="zh-CN" sz="2400" dirty="0">
                    <a:solidFill>
                      <a:schemeClr val="tx1"/>
                    </a:solidFill>
                    <a:cs typeface="Times New Roman" panose="02020603050405020304" pitchFamily="18" charset="0"/>
                  </a:rPr>
                  <a:t>特征方式的彩色图像是由三个不同色彩通道的二维图堆叠形成的三维图像，因此可将其看成是由三个相同大小的数据矩阵堆叠而成的三维矩阵数据，对于此类数据，通常</a:t>
                </a:r>
                <a:r>
                  <a:rPr lang="zh-CN" altLang="zh-CN" sz="2400" dirty="0" smtClean="0">
                    <a:solidFill>
                      <a:schemeClr val="tx1"/>
                    </a:solidFill>
                    <a:cs typeface="Times New Roman" panose="02020603050405020304" pitchFamily="18" charset="0"/>
                  </a:rPr>
                  <a:t>采用</a:t>
                </a:r>
                <a:r>
                  <a:rPr lang="zh-CN" altLang="en-US" sz="2400" b="1" dirty="0" smtClean="0">
                    <a:solidFill>
                      <a:schemeClr val="accent6"/>
                    </a:solidFill>
                    <a:cs typeface="Times New Roman" panose="02020603050405020304" pitchFamily="18" charset="0"/>
                  </a:rPr>
                  <a:t>三维</a:t>
                </a:r>
                <a:r>
                  <a:rPr lang="zh-CN" altLang="zh-CN" sz="2400" b="1" dirty="0" smtClean="0">
                    <a:solidFill>
                      <a:schemeClr val="accent6"/>
                    </a:solidFill>
                    <a:cs typeface="Times New Roman" panose="02020603050405020304" pitchFamily="18" charset="0"/>
                  </a:rPr>
                  <a:t>卷积</a:t>
                </a:r>
                <a:r>
                  <a:rPr lang="zh-CN" altLang="zh-CN" sz="2400" dirty="0">
                    <a:solidFill>
                      <a:schemeClr val="tx1"/>
                    </a:solidFill>
                    <a:cs typeface="Times New Roman" panose="02020603050405020304" pitchFamily="18" charset="0"/>
                  </a:rPr>
                  <a:t>方式对其进行处理。</a:t>
                </a:r>
                <a:endParaRPr lang="zh-CN" altLang="en-US" sz="2400" dirty="0">
                  <a:solidFill>
                    <a:schemeClr val="tx1"/>
                  </a:solidFill>
                </a:endParaRPr>
              </a:p>
            </p:txBody>
          </p:sp>
        </mc:Choice>
        <mc:Fallback>
          <p:sp>
            <p:nvSpPr>
              <p:cNvPr id="7" name="矩形 6">
                <a:extLst>
                  <a:ext uri="{FF2B5EF4-FFF2-40B4-BE49-F238E27FC236}">
                    <a16:creationId xmlns:a16="http://schemas.microsoft.com/office/drawing/2014/main" id="{5662B72C-7C57-4EB6-91A1-33B9346CBB9B}"/>
                  </a:ext>
                </a:extLst>
              </p:cNvPr>
              <p:cNvSpPr>
                <a:spLocks noRot="1" noChangeAspect="1" noMove="1" noResize="1" noEditPoints="1" noAdjustHandles="1" noChangeArrowheads="1" noChangeShapeType="1" noTextEdit="1"/>
              </p:cNvSpPr>
              <p:nvPr/>
            </p:nvSpPr>
            <p:spPr>
              <a:xfrm>
                <a:off x="503547" y="1772816"/>
                <a:ext cx="10966793" cy="1865126"/>
              </a:xfrm>
              <a:prstGeom prst="rect">
                <a:avLst/>
              </a:prstGeom>
              <a:blipFill>
                <a:blip r:embed="rId3"/>
                <a:stretch>
                  <a:fillRect l="-889" b="-52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793413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23E94-C062-44B0-B520-727887C26390}"/>
              </a:ext>
            </a:extLst>
          </p:cNvPr>
          <p:cNvSpPr>
            <a:spLocks noGrp="1"/>
          </p:cNvSpPr>
          <p:nvPr>
            <p:ph type="title"/>
          </p:nvPr>
        </p:nvSpPr>
        <p:spPr/>
        <p:txBody>
          <a:bodyPr/>
          <a:lstStyle/>
          <a:p>
            <a:r>
              <a:rPr lang="zh-CN" altLang="en-US" dirty="0"/>
              <a:t>卷积神经网络</a:t>
            </a:r>
          </a:p>
        </p:txBody>
      </p:sp>
      <p:sp>
        <p:nvSpPr>
          <p:cNvPr id="3" name="内容占位符 2">
            <a:extLst>
              <a:ext uri="{FF2B5EF4-FFF2-40B4-BE49-F238E27FC236}">
                <a16:creationId xmlns:a16="http://schemas.microsoft.com/office/drawing/2014/main" id="{EC8BE5EB-CE04-4226-A723-C4AAEB056573}"/>
              </a:ext>
            </a:extLst>
          </p:cNvPr>
          <p:cNvSpPr>
            <a:spLocks noGrp="1"/>
          </p:cNvSpPr>
          <p:nvPr>
            <p:ph idx="1"/>
          </p:nvPr>
        </p:nvSpPr>
        <p:spPr/>
        <p:txBody>
          <a:bodyPr/>
          <a:lstStyle/>
          <a:p>
            <a:r>
              <a:rPr lang="zh-CN" altLang="en-US" dirty="0"/>
              <a:t>三维卷积</a:t>
            </a:r>
            <a:endParaRPr lang="en-US" altLang="zh-CN" dirty="0"/>
          </a:p>
        </p:txBody>
      </p:sp>
      <p:pic>
        <p:nvPicPr>
          <p:cNvPr id="6" name="图片 5">
            <a:extLst>
              <a:ext uri="{FF2B5EF4-FFF2-40B4-BE49-F238E27FC236}">
                <a16:creationId xmlns:a16="http://schemas.microsoft.com/office/drawing/2014/main" id="{BF108630-7552-4AC2-B052-60F6968D13D9}"/>
              </a:ext>
            </a:extLst>
          </p:cNvPr>
          <p:cNvPicPr>
            <a:picLocks noChangeAspect="1"/>
          </p:cNvPicPr>
          <p:nvPr/>
        </p:nvPicPr>
        <p:blipFill>
          <a:blip r:embed="rId2"/>
          <a:stretch>
            <a:fillRect/>
          </a:stretch>
        </p:blipFill>
        <p:spPr>
          <a:xfrm>
            <a:off x="1800640" y="1530197"/>
            <a:ext cx="8590719" cy="4878441"/>
          </a:xfrm>
          <a:prstGeom prst="rect">
            <a:avLst/>
          </a:prstGeom>
        </p:spPr>
      </p:pic>
    </p:spTree>
    <p:extLst>
      <p:ext uri="{BB962C8B-B14F-4D97-AF65-F5344CB8AC3E}">
        <p14:creationId xmlns:p14="http://schemas.microsoft.com/office/powerpoint/2010/main" val="32026534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多通道卷积</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5" name="图片 4">
            <a:extLst>
              <a:ext uri="{FF2B5EF4-FFF2-40B4-BE49-F238E27FC236}">
                <a16:creationId xmlns:a16="http://schemas.microsoft.com/office/drawing/2014/main" id="{A2ABCC9B-B67F-4EB5-AA04-054E0E48E944}"/>
              </a:ext>
            </a:extLst>
          </p:cNvPr>
          <p:cNvPicPr>
            <a:picLocks noChangeAspect="1"/>
          </p:cNvPicPr>
          <p:nvPr/>
        </p:nvPicPr>
        <p:blipFill>
          <a:blip r:embed="rId3"/>
          <a:stretch>
            <a:fillRect/>
          </a:stretch>
        </p:blipFill>
        <p:spPr>
          <a:xfrm>
            <a:off x="776401" y="2112232"/>
            <a:ext cx="10538282" cy="4636396"/>
          </a:xfrm>
          <a:prstGeom prst="rect">
            <a:avLst/>
          </a:prstGeom>
        </p:spPr>
      </p:pic>
      <p:sp>
        <p:nvSpPr>
          <p:cNvPr id="4" name="矩形 3">
            <a:extLst>
              <a:ext uri="{FF2B5EF4-FFF2-40B4-BE49-F238E27FC236}">
                <a16:creationId xmlns:a16="http://schemas.microsoft.com/office/drawing/2014/main" id="{7BDDA0D0-B167-4083-806E-2875D0CC94A5}"/>
              </a:ext>
            </a:extLst>
          </p:cNvPr>
          <p:cNvSpPr/>
          <p:nvPr/>
        </p:nvSpPr>
        <p:spPr>
          <a:xfrm>
            <a:off x="663893" y="978632"/>
            <a:ext cx="10650790" cy="1200329"/>
          </a:xfrm>
          <a:prstGeom prst="rect">
            <a:avLst/>
          </a:prstGeom>
        </p:spPr>
        <p:txBody>
          <a:bodyPr wrap="square">
            <a:spAutoFit/>
          </a:bodyPr>
          <a:lstStyle/>
          <a:p>
            <a:r>
              <a:rPr lang="zh-CN" altLang="zh-CN" sz="2400" dirty="0" smtClean="0">
                <a:solidFill>
                  <a:srgbClr val="000000"/>
                </a:solidFill>
                <a:cs typeface="Times New Roman" panose="02020603050405020304" pitchFamily="18" charset="0"/>
              </a:rPr>
              <a:t>在</a:t>
            </a:r>
            <a:r>
              <a:rPr lang="zh-CN" altLang="zh-CN" sz="2400" dirty="0">
                <a:solidFill>
                  <a:srgbClr val="000000"/>
                </a:solidFill>
                <a:cs typeface="Times New Roman" panose="02020603050405020304" pitchFamily="18" charset="0"/>
              </a:rPr>
              <a:t>卷积神经网络当中，卷积层的卷积核个数通常大于</a:t>
            </a:r>
            <a:r>
              <a:rPr lang="en-US" altLang="zh-CN" sz="2400" dirty="0">
                <a:solidFill>
                  <a:srgbClr val="000000"/>
                </a:solidFill>
                <a:cs typeface="Times New Roman" panose="02020603050405020304" pitchFamily="18" charset="0"/>
              </a:rPr>
              <a:t>1</a:t>
            </a:r>
            <a:r>
              <a:rPr lang="zh-CN" altLang="zh-CN" sz="2400" dirty="0">
                <a:solidFill>
                  <a:srgbClr val="000000"/>
                </a:solidFill>
                <a:cs typeface="Times New Roman" panose="02020603050405020304" pitchFamily="18" charset="0"/>
              </a:rPr>
              <a:t>，同层当中卷积核的个数也称为通道数，通常情况下卷积神经网络使用</a:t>
            </a:r>
            <a:r>
              <a:rPr lang="zh-CN" altLang="zh-CN" sz="2400" dirty="0">
                <a:solidFill>
                  <a:schemeClr val="accent6"/>
                </a:solidFill>
                <a:cs typeface="Times New Roman" panose="02020603050405020304" pitchFamily="18" charset="0"/>
              </a:rPr>
              <a:t>一组卷积核</a:t>
            </a:r>
            <a:r>
              <a:rPr lang="zh-CN" altLang="zh-CN" sz="2400" dirty="0">
                <a:solidFill>
                  <a:srgbClr val="000000"/>
                </a:solidFill>
                <a:cs typeface="Times New Roman" panose="02020603050405020304" pitchFamily="18" charset="0"/>
              </a:rPr>
              <a:t>处理</a:t>
            </a:r>
            <a:r>
              <a:rPr lang="zh-CN" altLang="zh-CN" sz="2400" dirty="0">
                <a:solidFill>
                  <a:schemeClr val="accent6"/>
                </a:solidFill>
                <a:cs typeface="Times New Roman" panose="02020603050405020304" pitchFamily="18" charset="0"/>
              </a:rPr>
              <a:t>一个通道</a:t>
            </a:r>
            <a:r>
              <a:rPr lang="zh-CN" altLang="zh-CN" sz="2400" dirty="0">
                <a:solidFill>
                  <a:srgbClr val="000000"/>
                </a:solidFill>
                <a:cs typeface="Times New Roman" panose="02020603050405020304" pitchFamily="18" charset="0"/>
              </a:rPr>
              <a:t>的数据矩阵</a:t>
            </a:r>
            <a:r>
              <a:rPr lang="zh-CN" altLang="en-US" sz="2400" dirty="0">
                <a:solidFill>
                  <a:srgbClr val="000000"/>
                </a:solidFill>
                <a:cs typeface="Times New Roman" panose="02020603050405020304" pitchFamily="18" charset="0"/>
              </a:rPr>
              <a:t>。</a:t>
            </a:r>
            <a:endParaRPr lang="zh-CN" altLang="en-US" sz="2400" dirty="0"/>
          </a:p>
        </p:txBody>
      </p:sp>
    </p:spTree>
    <p:extLst>
      <p:ext uri="{BB962C8B-B14F-4D97-AF65-F5344CB8AC3E}">
        <p14:creationId xmlns:p14="http://schemas.microsoft.com/office/powerpoint/2010/main" val="1860964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23E94-C062-44B0-B520-727887C26390}"/>
              </a:ext>
            </a:extLst>
          </p:cNvPr>
          <p:cNvSpPr>
            <a:spLocks noGrp="1"/>
          </p:cNvSpPr>
          <p:nvPr>
            <p:ph type="title"/>
          </p:nvPr>
        </p:nvSpPr>
        <p:spPr/>
        <p:txBody>
          <a:bodyPr/>
          <a:lstStyle/>
          <a:p>
            <a:r>
              <a:rPr lang="zh-CN" altLang="en-US" dirty="0"/>
              <a:t>卷积神经网络</a:t>
            </a:r>
          </a:p>
        </p:txBody>
      </p:sp>
      <p:sp>
        <p:nvSpPr>
          <p:cNvPr id="3" name="内容占位符 2">
            <a:extLst>
              <a:ext uri="{FF2B5EF4-FFF2-40B4-BE49-F238E27FC236}">
                <a16:creationId xmlns:a16="http://schemas.microsoft.com/office/drawing/2014/main" id="{EC8BE5EB-CE04-4226-A723-C4AAEB056573}"/>
              </a:ext>
            </a:extLst>
          </p:cNvPr>
          <p:cNvSpPr>
            <a:spLocks noGrp="1"/>
          </p:cNvSpPr>
          <p:nvPr>
            <p:ph idx="1"/>
          </p:nvPr>
        </p:nvSpPr>
        <p:spPr/>
        <p:txBody>
          <a:bodyPr/>
          <a:lstStyle/>
          <a:p>
            <a:r>
              <a:rPr lang="zh-CN" altLang="en-US" dirty="0"/>
              <a:t>三维卷积</a:t>
            </a:r>
            <a:endParaRPr lang="en-US" altLang="zh-CN" dirty="0"/>
          </a:p>
        </p:txBody>
      </p:sp>
      <p:pic>
        <p:nvPicPr>
          <p:cNvPr id="4" name="图片 3">
            <a:extLst>
              <a:ext uri="{FF2B5EF4-FFF2-40B4-BE49-F238E27FC236}">
                <a16:creationId xmlns:a16="http://schemas.microsoft.com/office/drawing/2014/main" id="{A03A40A7-0AED-4959-BCFF-2D74AD977C42}"/>
              </a:ext>
            </a:extLst>
          </p:cNvPr>
          <p:cNvPicPr>
            <a:picLocks noChangeAspect="1"/>
          </p:cNvPicPr>
          <p:nvPr/>
        </p:nvPicPr>
        <p:blipFill>
          <a:blip r:embed="rId2"/>
          <a:stretch>
            <a:fillRect/>
          </a:stretch>
        </p:blipFill>
        <p:spPr>
          <a:xfrm>
            <a:off x="2085220" y="1809632"/>
            <a:ext cx="7898538" cy="4367332"/>
          </a:xfrm>
          <a:prstGeom prst="rect">
            <a:avLst/>
          </a:prstGeom>
        </p:spPr>
      </p:pic>
    </p:spTree>
    <p:extLst>
      <p:ext uri="{BB962C8B-B14F-4D97-AF65-F5344CB8AC3E}">
        <p14:creationId xmlns:p14="http://schemas.microsoft.com/office/powerpoint/2010/main" val="31687948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965F2-E457-4147-8264-CC31B37F2A34}"/>
              </a:ext>
            </a:extLst>
          </p:cNvPr>
          <p:cNvSpPr>
            <a:spLocks noGrp="1"/>
          </p:cNvSpPr>
          <p:nvPr>
            <p:ph type="title"/>
          </p:nvPr>
        </p:nvSpPr>
        <p:spPr/>
        <p:txBody>
          <a:bodyPr/>
          <a:lstStyle/>
          <a:p>
            <a:r>
              <a:rPr lang="zh-CN" altLang="en-US" dirty="0"/>
              <a:t>卷积神经网络</a:t>
            </a:r>
          </a:p>
        </p:txBody>
      </p:sp>
      <p:sp>
        <p:nvSpPr>
          <p:cNvPr id="3" name="内容占位符 2">
            <a:extLst>
              <a:ext uri="{FF2B5EF4-FFF2-40B4-BE49-F238E27FC236}">
                <a16:creationId xmlns:a16="http://schemas.microsoft.com/office/drawing/2014/main" id="{B1FF7FD0-BBEF-4135-84A3-A52A36F3AF62}"/>
              </a:ext>
            </a:extLst>
          </p:cNvPr>
          <p:cNvSpPr>
            <a:spLocks noGrp="1"/>
          </p:cNvSpPr>
          <p:nvPr>
            <p:ph idx="1"/>
          </p:nvPr>
        </p:nvSpPr>
        <p:spPr/>
        <p:txBody>
          <a:bodyPr/>
          <a:lstStyle/>
          <a:p>
            <a:r>
              <a:rPr lang="zh-CN" altLang="en-US" dirty="0"/>
              <a:t>卷积层</a:t>
            </a:r>
          </a:p>
        </p:txBody>
      </p:sp>
      <p:pic>
        <p:nvPicPr>
          <p:cNvPr id="5" name="图片 4" descr="屏幕剪辑">
            <a:extLst>
              <a:ext uri="{FF2B5EF4-FFF2-40B4-BE49-F238E27FC236}">
                <a16:creationId xmlns:a16="http://schemas.microsoft.com/office/drawing/2014/main" id="{21DF471D-FB61-4BAD-A338-ECB34C1DBA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9809" y="5481680"/>
            <a:ext cx="3429000" cy="955449"/>
          </a:xfrm>
          <a:prstGeom prst="rect">
            <a:avLst/>
          </a:prstGeom>
        </p:spPr>
      </p:pic>
      <p:pic>
        <p:nvPicPr>
          <p:cNvPr id="6" name="图片 5">
            <a:extLst>
              <a:ext uri="{FF2B5EF4-FFF2-40B4-BE49-F238E27FC236}">
                <a16:creationId xmlns:a16="http://schemas.microsoft.com/office/drawing/2014/main" id="{B990732A-F888-4910-A401-46016EB7CC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8575" y="1638253"/>
            <a:ext cx="6428182" cy="3581494"/>
          </a:xfrm>
          <a:prstGeom prst="rect">
            <a:avLst/>
          </a:prstGeom>
        </p:spPr>
      </p:pic>
      <p:sp>
        <p:nvSpPr>
          <p:cNvPr id="8" name="矩形 7">
            <a:extLst>
              <a:ext uri="{FF2B5EF4-FFF2-40B4-BE49-F238E27FC236}">
                <a16:creationId xmlns:a16="http://schemas.microsoft.com/office/drawing/2014/main" id="{1857C41B-C6E0-4065-BA3F-FCEF4ECF884F}"/>
              </a:ext>
            </a:extLst>
          </p:cNvPr>
          <p:cNvSpPr/>
          <p:nvPr/>
        </p:nvSpPr>
        <p:spPr>
          <a:xfrm>
            <a:off x="283809" y="1955753"/>
            <a:ext cx="6096000" cy="830997"/>
          </a:xfrm>
          <a:prstGeom prst="rect">
            <a:avLst/>
          </a:prstGeom>
        </p:spPr>
        <p:txBody>
          <a:bodyPr>
            <a:spAutoFit/>
          </a:bodyPr>
          <a:lstStyle/>
          <a:p>
            <a:pPr lvl="0"/>
            <a:r>
              <a:rPr lang="zh-CN" altLang="en-US" sz="2400" dirty="0"/>
              <a:t>输入：</a:t>
            </a:r>
            <a:r>
              <a:rPr lang="en-US" altLang="zh-CN" sz="2400" dirty="0"/>
              <a:t>D</a:t>
            </a:r>
            <a:r>
              <a:rPr lang="zh-CN" altLang="en-US" sz="2400" dirty="0"/>
              <a:t>个特征映射</a:t>
            </a:r>
          </a:p>
          <a:p>
            <a:pPr lvl="0"/>
            <a:r>
              <a:rPr lang="zh-CN" altLang="en-US" sz="2400" dirty="0"/>
              <a:t>输出：</a:t>
            </a:r>
            <a:r>
              <a:rPr lang="en-US" altLang="zh-CN" sz="2400" dirty="0"/>
              <a:t>P</a:t>
            </a:r>
            <a:r>
              <a:rPr lang="zh-CN" altLang="en-US" sz="2400" dirty="0"/>
              <a:t>个特征映射</a:t>
            </a:r>
            <a:endParaRPr lang="en-US" altLang="zh-CN" sz="2400" dirty="0"/>
          </a:p>
        </p:txBody>
      </p:sp>
      <mc:AlternateContent xmlns:mc="http://schemas.openxmlformats.org/markup-compatibility/2006" xmlns:a14="http://schemas.microsoft.com/office/drawing/2010/main">
        <mc:Choice Requires="a14">
          <p:sp>
            <p:nvSpPr>
              <p:cNvPr id="9" name="对象 12">
                <a:hlinkClick r:id="" action="ppaction://ole?verb=0"/>
                <a:extLst>
                  <a:ext uri="{FF2B5EF4-FFF2-40B4-BE49-F238E27FC236}">
                    <a16:creationId xmlns:a16="http://schemas.microsoft.com/office/drawing/2014/main" id="{464D25B9-77B9-42CF-A74D-BDF48BBA621E}"/>
                  </a:ext>
                </a:extLst>
              </p:cNvPr>
              <p:cNvSpPr txBox="1"/>
              <p:nvPr/>
            </p:nvSpPr>
            <p:spPr>
              <a:xfrm>
                <a:off x="3045843" y="2385348"/>
                <a:ext cx="1750060" cy="466725"/>
              </a:xfrm>
              <a:prstGeom prst="rect">
                <a:avLst/>
              </a:prstGeom>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i="1" smtClean="0">
                              <a:solidFill>
                                <a:srgbClr val="000000"/>
                              </a:solidFill>
                              <a:latin typeface="Cambria Math" panose="02040503050406030204" pitchFamily="18" charset="0"/>
                            </a:rPr>
                          </m:ctrlPr>
                        </m:sSupPr>
                        <m:e>
                          <m:r>
                            <m:rPr>
                              <m:sty m:val="p"/>
                            </m:rPr>
                            <a:rPr lang="zh-CN" altLang="en-US" i="0">
                              <a:solidFill>
                                <a:srgbClr val="000000"/>
                              </a:solidFill>
                              <a:latin typeface="Cambria Math" panose="02040503050406030204" pitchFamily="18" charset="0"/>
                            </a:rPr>
                            <m:t>M</m:t>
                          </m:r>
                        </m:e>
                        <m:sup>
                          <m:r>
                            <a:rPr lang="en-US" altLang="zh-CN" b="0" i="1" smtClean="0">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𝑁</m:t>
                          </m:r>
                        </m:e>
                        <m:sup>
                          <m:r>
                            <a:rPr lang="en-US" altLang="zh-CN" b="0" i="1" smtClean="0">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𝑃</m:t>
                      </m:r>
                    </m:oMath>
                  </m:oMathPara>
                </a14:m>
                <a:endParaRPr lang="zh-CN" altLang="en-US" dirty="0"/>
              </a:p>
            </p:txBody>
          </p:sp>
        </mc:Choice>
        <mc:Fallback xmlns="">
          <p:sp>
            <p:nvSpPr>
              <p:cNvPr id="9" name="对象 12">
                <a:hlinkClick r:id="" action="ppaction://ole?verb=0"/>
                <a:extLst>
                  <a:ext uri="{FF2B5EF4-FFF2-40B4-BE49-F238E27FC236}">
                    <a16:creationId xmlns:a16="http://schemas.microsoft.com/office/drawing/2014/main" id="{464D25B9-77B9-42CF-A74D-BDF48BBA621E}"/>
                  </a:ext>
                </a:extLst>
              </p:cNvPr>
              <p:cNvSpPr txBox="1">
                <a:spLocks noRot="1" noChangeAspect="1" noMove="1" noResize="1" noEditPoints="1" noAdjustHandles="1" noChangeArrowheads="1" noChangeShapeType="1" noTextEdit="1"/>
              </p:cNvSpPr>
              <p:nvPr/>
            </p:nvSpPr>
            <p:spPr>
              <a:xfrm>
                <a:off x="3045843" y="2385348"/>
                <a:ext cx="1750060" cy="46672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对象 13">
                <a:hlinkClick r:id="" action="ppaction://ole?verb=0"/>
                <a:extLst>
                  <a:ext uri="{FF2B5EF4-FFF2-40B4-BE49-F238E27FC236}">
                    <a16:creationId xmlns:a16="http://schemas.microsoft.com/office/drawing/2014/main" id="{15DE736E-2BBD-4759-9AF3-6A8D4DB2FF2A}"/>
                  </a:ext>
                </a:extLst>
              </p:cNvPr>
              <p:cNvSpPr txBox="1"/>
              <p:nvPr/>
            </p:nvSpPr>
            <p:spPr>
              <a:xfrm>
                <a:off x="3142046" y="1988393"/>
                <a:ext cx="1557655" cy="410210"/>
              </a:xfrm>
              <a:prstGeom prst="rect">
                <a:avLst/>
              </a:prstGeom>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i="0">
                          <a:solidFill>
                            <a:srgbClr val="000000"/>
                          </a:solidFill>
                          <a:latin typeface="Cambria Math" panose="02040503050406030204" pitchFamily="18" charset="0"/>
                        </a:rPr>
                        <m:t>M</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𝑁</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𝐷</m:t>
                      </m:r>
                    </m:oMath>
                  </m:oMathPara>
                </a14:m>
                <a:endParaRPr lang="zh-CN" altLang="en-US" dirty="0"/>
              </a:p>
            </p:txBody>
          </p:sp>
        </mc:Choice>
        <mc:Fallback xmlns="">
          <p:sp>
            <p:nvSpPr>
              <p:cNvPr id="10" name="对象 13">
                <a:hlinkClick r:id="" action="ppaction://ole?verb=0"/>
                <a:extLst>
                  <a:ext uri="{FF2B5EF4-FFF2-40B4-BE49-F238E27FC236}">
                    <a16:creationId xmlns:a16="http://schemas.microsoft.com/office/drawing/2014/main" id="{15DE736E-2BBD-4759-9AF3-6A8D4DB2FF2A}"/>
                  </a:ext>
                </a:extLst>
              </p:cNvPr>
              <p:cNvSpPr txBox="1">
                <a:spLocks noRot="1" noChangeAspect="1" noMove="1" noResize="1" noEditPoints="1" noAdjustHandles="1" noChangeArrowheads="1" noChangeShapeType="1" noTextEdit="1"/>
              </p:cNvSpPr>
              <p:nvPr/>
            </p:nvSpPr>
            <p:spPr>
              <a:xfrm>
                <a:off x="3142046" y="1988393"/>
                <a:ext cx="1557655" cy="410210"/>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62689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激活函数</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框 8">
            <a:extLst>
              <a:ext uri="{FF2B5EF4-FFF2-40B4-BE49-F238E27FC236}">
                <a16:creationId xmlns:a16="http://schemas.microsoft.com/office/drawing/2014/main" id="{531E9511-A26D-4F2D-95EC-13CC31E4C954}"/>
              </a:ext>
            </a:extLst>
          </p:cNvPr>
          <p:cNvSpPr txBox="1"/>
          <p:nvPr/>
        </p:nvSpPr>
        <p:spPr>
          <a:xfrm>
            <a:off x="850354" y="1053791"/>
            <a:ext cx="10324152" cy="830997"/>
          </a:xfrm>
          <a:prstGeom prst="rect">
            <a:avLst/>
          </a:prstGeom>
          <a:noFill/>
        </p:spPr>
        <p:txBody>
          <a:bodyPr wrap="square" rtlCol="0">
            <a:spAutoFit/>
          </a:bodyPr>
          <a:lstStyle/>
          <a:p>
            <a:r>
              <a:rPr lang="zh-CN" altLang="en-US" sz="2400" dirty="0">
                <a:solidFill>
                  <a:schemeClr val="tx1"/>
                </a:solidFill>
              </a:rPr>
              <a:t>对于如下图的数据矩阵、卷积核和特征矩阵，</a:t>
            </a:r>
            <a:r>
              <a:rPr lang="zh-CN" altLang="zh-CN" sz="2400" dirty="0">
                <a:solidFill>
                  <a:schemeClr val="tx1"/>
                </a:solidFill>
              </a:rPr>
              <a:t>由卷积操作的定义可知特征矩阵中的各元素取值分别为</a:t>
            </a:r>
            <a:r>
              <a:rPr lang="zh-CN" altLang="en-US" sz="2400" dirty="0">
                <a:solidFill>
                  <a:schemeClr val="tx1"/>
                </a:solidFill>
              </a:rPr>
              <a:t>：</a:t>
            </a:r>
          </a:p>
        </p:txBody>
      </p:sp>
      <p:pic>
        <p:nvPicPr>
          <p:cNvPr id="8" name="图片 7">
            <a:extLst>
              <a:ext uri="{FF2B5EF4-FFF2-40B4-BE49-F238E27FC236}">
                <a16:creationId xmlns:a16="http://schemas.microsoft.com/office/drawing/2014/main" id="{81158207-BCBE-4892-941A-D3E4BC3F8D49}"/>
              </a:ext>
            </a:extLst>
          </p:cNvPr>
          <p:cNvPicPr>
            <a:picLocks noChangeAspect="1"/>
          </p:cNvPicPr>
          <p:nvPr/>
        </p:nvPicPr>
        <p:blipFill>
          <a:blip r:embed="rId3"/>
          <a:stretch>
            <a:fillRect/>
          </a:stretch>
        </p:blipFill>
        <p:spPr>
          <a:xfrm>
            <a:off x="1169895" y="3192206"/>
            <a:ext cx="1452282" cy="1899138"/>
          </a:xfrm>
          <a:prstGeom prst="rect">
            <a:avLst/>
          </a:prstGeom>
        </p:spPr>
      </p:pic>
      <p:pic>
        <p:nvPicPr>
          <p:cNvPr id="9" name="图片 8">
            <a:extLst>
              <a:ext uri="{FF2B5EF4-FFF2-40B4-BE49-F238E27FC236}">
                <a16:creationId xmlns:a16="http://schemas.microsoft.com/office/drawing/2014/main" id="{833A0D3B-2AE3-44A1-A66D-9F4526C893F3}"/>
              </a:ext>
            </a:extLst>
          </p:cNvPr>
          <p:cNvPicPr>
            <a:picLocks noChangeAspect="1"/>
          </p:cNvPicPr>
          <p:nvPr/>
        </p:nvPicPr>
        <p:blipFill>
          <a:blip r:embed="rId4"/>
          <a:stretch>
            <a:fillRect/>
          </a:stretch>
        </p:blipFill>
        <p:spPr>
          <a:xfrm>
            <a:off x="2993243" y="2347980"/>
            <a:ext cx="1215686" cy="1688453"/>
          </a:xfrm>
          <a:prstGeom prst="rect">
            <a:avLst/>
          </a:prstGeom>
        </p:spPr>
      </p:pic>
      <p:pic>
        <p:nvPicPr>
          <p:cNvPr id="10" name="图片 9">
            <a:extLst>
              <a:ext uri="{FF2B5EF4-FFF2-40B4-BE49-F238E27FC236}">
                <a16:creationId xmlns:a16="http://schemas.microsoft.com/office/drawing/2014/main" id="{BDDECBDC-FBBD-4C18-9442-5C2F877E5633}"/>
              </a:ext>
            </a:extLst>
          </p:cNvPr>
          <p:cNvPicPr>
            <a:picLocks noChangeAspect="1"/>
          </p:cNvPicPr>
          <p:nvPr/>
        </p:nvPicPr>
        <p:blipFill>
          <a:blip r:embed="rId5"/>
          <a:stretch>
            <a:fillRect/>
          </a:stretch>
        </p:blipFill>
        <p:spPr>
          <a:xfrm>
            <a:off x="3030376" y="4430437"/>
            <a:ext cx="1178553" cy="1584077"/>
          </a:xfrm>
          <a:prstGeom prst="rect">
            <a:avLst/>
          </a:prstGeom>
        </p:spPr>
      </p:pic>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FA9AECB9-FED0-4DC4-A937-90BE926F524F}"/>
                  </a:ext>
                </a:extLst>
              </p:cNvPr>
              <p:cNvSpPr/>
              <p:nvPr/>
            </p:nvSpPr>
            <p:spPr>
              <a:xfrm>
                <a:off x="4806457" y="2565311"/>
                <a:ext cx="6145485" cy="1865126"/>
              </a:xfrm>
              <a:prstGeom prst="rect">
                <a:avLst/>
              </a:prstGeom>
            </p:spPr>
            <p:txBody>
              <a:bodyPr wrap="square">
                <a:spAutoFit/>
              </a:bodyPr>
              <a:lstStyle/>
              <a:p>
                <a:pPr indent="266700" algn="just">
                  <a:lnSpc>
                    <a:spcPct val="120000"/>
                  </a:lnSpc>
                  <a:spcAft>
                    <a:spcPts val="0"/>
                  </a:spcAft>
                </a:pPr>
                <a14:m>
                  <m:oMathPara xmlns:m="http://schemas.openxmlformats.org/officeDocument/2006/math">
                    <m:oMathParaPr>
                      <m:jc m:val="centerGroup"/>
                    </m:oMathParaPr>
                    <m:oMath xmlns:m="http://schemas.openxmlformats.org/officeDocument/2006/math">
                      <m:sSub>
                        <m:sSubPr>
                          <m:ctrlPr>
                            <a:rPr lang="zh-CN" altLang="zh-CN" sz="24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𝜎</m:t>
                          </m:r>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1</m:t>
                          </m:r>
                        </m:sub>
                      </m:sSub>
                      <m:sSub>
                        <m:sSub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2</m:t>
                          </m:r>
                        </m:sub>
                      </m:sSub>
                      <m:sSub>
                        <m:sSub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3</m:t>
                          </m:r>
                        </m:sub>
                      </m:sSub>
                      <m:sSub>
                        <m:sSub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4</m:t>
                          </m:r>
                        </m:sub>
                      </m:s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4</m:t>
                          </m:r>
                        </m:sub>
                      </m:sSub>
                      <m:sSub>
                        <m:sSub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5</m:t>
                          </m:r>
                        </m:sub>
                      </m:s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oMath>
                  </m:oMathPara>
                </a14:m>
                <a:endParaRPr lang="en-US" altLang="zh-CN" sz="2400" i="1" kern="100" dirty="0">
                  <a:solidFill>
                    <a:srgbClr val="000000"/>
                  </a:solidFill>
                  <a:latin typeface="Cambria Math" panose="02040503050406030204" pitchFamily="18" charset="0"/>
                  <a:ea typeface="宋体" panose="02010600030101010101" pitchFamily="2" charset="-122"/>
                  <a:cs typeface="Times New Roman" panose="02020603050405020304" pitchFamily="18" charset="0"/>
                </a:endParaRPr>
              </a:p>
              <a:p>
                <a:pPr indent="266700" algn="just">
                  <a:lnSpc>
                    <a:spcPct val="120000"/>
                  </a:lnSpc>
                  <a:spcAft>
                    <a:spcPts val="0"/>
                  </a:spcAft>
                </a:pPr>
                <a14:m>
                  <m:oMathPara xmlns:m="http://schemas.openxmlformats.org/officeDocument/2006/math">
                    <m:oMathParaPr>
                      <m:jc m:val="centerGroup"/>
                    </m:oMathParaPr>
                    <m:oMath xmlns:m="http://schemas.openxmlformats.org/officeDocument/2006/math">
                      <m:sSub>
                        <m:sSub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𝜎</m:t>
                          </m:r>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1</m:t>
                          </m:r>
                        </m:sub>
                      </m:sSub>
                      <m:sSub>
                        <m:sSub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2</m:t>
                          </m:r>
                        </m:sub>
                      </m:sSub>
                      <m:sSub>
                        <m:sSub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3</m:t>
                          </m:r>
                        </m:sub>
                      </m:sSub>
                      <m:sSub>
                        <m:sSub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5</m:t>
                          </m:r>
                        </m:sub>
                      </m:s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4</m:t>
                          </m:r>
                        </m:sub>
                      </m:sSub>
                      <m:sSub>
                        <m:sSub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6</m:t>
                          </m:r>
                        </m:sub>
                      </m:s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kern="100" dirty="0">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spcAft>
                    <a:spcPts val="0"/>
                  </a:spcAft>
                </a:pPr>
                <a14:m>
                  <m:oMathPara xmlns:m="http://schemas.openxmlformats.org/officeDocument/2006/math">
                    <m:oMathParaPr>
                      <m:jc m:val="centerGroup"/>
                    </m:oMathParaPr>
                    <m:oMath xmlns:m="http://schemas.openxmlformats.org/officeDocument/2006/math">
                      <m:sSub>
                        <m:sSub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𝜎</m:t>
                          </m:r>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1</m:t>
                          </m:r>
                        </m:sub>
                      </m:sSub>
                      <m:sSub>
                        <m:sSub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4</m:t>
                          </m:r>
                        </m:sub>
                      </m:s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2</m:t>
                          </m:r>
                        </m:sub>
                      </m:sSub>
                      <m:sSub>
                        <m:sSub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5</m:t>
                          </m:r>
                        </m:sub>
                      </m:s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3</m:t>
                          </m:r>
                        </m:sub>
                      </m:sSub>
                      <m:sSub>
                        <m:sSub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7</m:t>
                          </m:r>
                        </m:sub>
                      </m:s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4</m:t>
                          </m:r>
                        </m:sub>
                      </m:sSub>
                      <m:sSub>
                        <m:sSub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8</m:t>
                          </m:r>
                        </m:sub>
                      </m:s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lnSpc>
                    <a:spcPct val="120000"/>
                  </a:lnSpc>
                  <a:spcAft>
                    <a:spcPts val="0"/>
                  </a:spcAft>
                </a:pPr>
                <a14:m>
                  <m:oMathPara xmlns:m="http://schemas.openxmlformats.org/officeDocument/2006/math">
                    <m:oMathParaPr>
                      <m:jc m:val="centerGroup"/>
                    </m:oMathParaPr>
                    <m:oMath xmlns:m="http://schemas.openxmlformats.org/officeDocument/2006/math">
                      <m:sSub>
                        <m:sSub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4</m:t>
                          </m:r>
                        </m:sub>
                      </m:s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𝜎</m:t>
                          </m:r>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1</m:t>
                          </m:r>
                        </m:sub>
                      </m:sSub>
                      <m:sSub>
                        <m:sSub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5</m:t>
                          </m:r>
                        </m:sub>
                      </m:s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2</m:t>
                          </m:r>
                        </m:sub>
                      </m:sSub>
                      <m:sSub>
                        <m:sSub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6</m:t>
                          </m:r>
                        </m:sub>
                      </m:s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3</m:t>
                          </m:r>
                        </m:sub>
                      </m:sSub>
                      <m:sSub>
                        <m:sSub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8</m:t>
                          </m:r>
                        </m:sub>
                      </m:s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4</m:t>
                          </m:r>
                        </m:sub>
                      </m:sSub>
                      <m:sSub>
                        <m:sSub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9</m:t>
                          </m:r>
                        </m:sub>
                      </m:s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kern="100" dirty="0">
                  <a:latin typeface="Calibri" panose="020F0502020204030204" pitchFamily="34" charset="0"/>
                  <a:ea typeface="宋体" panose="02010600030101010101" pitchFamily="2" charset="-122"/>
                  <a:cs typeface="Times New Roman" panose="02020603050405020304" pitchFamily="18" charset="0"/>
                </a:endParaRPr>
              </a:p>
            </p:txBody>
          </p:sp>
        </mc:Choice>
        <mc:Fallback xmlns="">
          <p:sp>
            <p:nvSpPr>
              <p:cNvPr id="11" name="矩形 10">
                <a:extLst>
                  <a:ext uri="{FF2B5EF4-FFF2-40B4-BE49-F238E27FC236}">
                    <a16:creationId xmlns="" xmlns:a16="http://schemas.microsoft.com/office/drawing/2014/main" xmlns:a14="http://schemas.microsoft.com/office/drawing/2010/main" id="{FA9AECB9-FED0-4DC4-A937-90BE926F524F}"/>
                  </a:ext>
                </a:extLst>
              </p:cNvPr>
              <p:cNvSpPr>
                <a:spLocks noRot="1" noChangeAspect="1" noMove="1" noResize="1" noEditPoints="1" noAdjustHandles="1" noChangeArrowheads="1" noChangeShapeType="1" noTextEdit="1"/>
              </p:cNvSpPr>
              <p:nvPr/>
            </p:nvSpPr>
            <p:spPr>
              <a:xfrm>
                <a:off x="4806457" y="2565311"/>
                <a:ext cx="6145485" cy="1865126"/>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0">
                <a:extLst>
                  <a:ext uri="{FF2B5EF4-FFF2-40B4-BE49-F238E27FC236}">
                    <a16:creationId xmlns:a16="http://schemas.microsoft.com/office/drawing/2014/main" id="{EEB5FEC5-B428-4A22-86C7-E2590198702C}"/>
                  </a:ext>
                </a:extLst>
              </p:cNvPr>
              <p:cNvSpPr txBox="1"/>
              <p:nvPr/>
            </p:nvSpPr>
            <p:spPr>
              <a:xfrm>
                <a:off x="5382521" y="4527483"/>
                <a:ext cx="5569421" cy="461665"/>
              </a:xfrm>
              <a:prstGeom prst="rect">
                <a:avLst/>
              </a:prstGeom>
              <a:noFill/>
            </p:spPr>
            <p:txBody>
              <a:bodyPr wrap="square" rtlCol="0">
                <a:spAutoFit/>
              </a:bodyPr>
              <a:lstStyle/>
              <a:p>
                <a:r>
                  <a:rPr lang="zh-CN" altLang="en-US" sz="2400" dirty="0">
                    <a:solidFill>
                      <a:schemeClr val="tx1"/>
                    </a:solidFill>
                  </a:rPr>
                  <a:t>其中，</a:t>
                </a:r>
                <a14:m>
                  <m:oMath xmlns:m="http://schemas.openxmlformats.org/officeDocument/2006/math">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𝜎</m:t>
                    </m:r>
                  </m:oMath>
                </a14:m>
                <a:r>
                  <a:rPr lang="zh-CN" altLang="en-US" sz="2400" dirty="0">
                    <a:solidFill>
                      <a:schemeClr val="tx1"/>
                    </a:solidFill>
                  </a:rPr>
                  <a:t>即为</a:t>
                </a:r>
                <a:r>
                  <a:rPr lang="zh-CN" altLang="en-US" sz="2400" dirty="0">
                    <a:solidFill>
                      <a:schemeClr val="accent6"/>
                    </a:solidFill>
                  </a:rPr>
                  <a:t>激活函数</a:t>
                </a:r>
              </a:p>
            </p:txBody>
          </p:sp>
        </mc:Choice>
        <mc:Fallback xmlns="">
          <p:sp>
            <p:nvSpPr>
              <p:cNvPr id="12" name="文本框 10">
                <a:extLst>
                  <a:ext uri="{FF2B5EF4-FFF2-40B4-BE49-F238E27FC236}">
                    <a16:creationId xmlns="" xmlns:a16="http://schemas.microsoft.com/office/drawing/2014/main" xmlns:a14="http://schemas.microsoft.com/office/drawing/2010/main" id="{EEB5FEC5-B428-4A22-86C7-E2590198702C}"/>
                  </a:ext>
                </a:extLst>
              </p:cNvPr>
              <p:cNvSpPr txBox="1">
                <a:spLocks noRot="1" noChangeAspect="1" noMove="1" noResize="1" noEditPoints="1" noAdjustHandles="1" noChangeArrowheads="1" noChangeShapeType="1" noTextEdit="1"/>
              </p:cNvSpPr>
              <p:nvPr/>
            </p:nvSpPr>
            <p:spPr>
              <a:xfrm>
                <a:off x="5382521" y="4527483"/>
                <a:ext cx="5569421" cy="461665"/>
              </a:xfrm>
              <a:prstGeom prst="rect">
                <a:avLst/>
              </a:prstGeom>
              <a:blipFill rotWithShape="1">
                <a:blip r:embed="rId7"/>
                <a:stretch>
                  <a:fillRect l="-1751" t="-9333" b="-32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17874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激活函数</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矩形 12">
            <a:extLst>
              <a:ext uri="{FF2B5EF4-FFF2-40B4-BE49-F238E27FC236}">
                <a16:creationId xmlns:a16="http://schemas.microsoft.com/office/drawing/2014/main" id="{DA718468-B91A-47C4-BD2E-12EDCE7FD0F2}"/>
              </a:ext>
            </a:extLst>
          </p:cNvPr>
          <p:cNvSpPr/>
          <p:nvPr/>
        </p:nvSpPr>
        <p:spPr>
          <a:xfrm>
            <a:off x="717215" y="1346451"/>
            <a:ext cx="10497631" cy="830997"/>
          </a:xfrm>
          <a:prstGeom prst="rect">
            <a:avLst/>
          </a:prstGeom>
        </p:spPr>
        <p:txBody>
          <a:bodyPr wrap="square">
            <a:spAutoFit/>
          </a:bodyPr>
          <a:lstStyle/>
          <a:p>
            <a:r>
              <a:rPr lang="zh-CN" altLang="en-US" sz="2400" dirty="0">
                <a:solidFill>
                  <a:srgbClr val="000000"/>
                </a:solidFill>
                <a:cs typeface="Times New Roman" panose="02020603050405020304" pitchFamily="18" charset="0"/>
              </a:rPr>
              <a:t>由上式可得到</a:t>
            </a:r>
            <a:r>
              <a:rPr lang="zh-CN" altLang="zh-CN" sz="2400" dirty="0">
                <a:solidFill>
                  <a:srgbClr val="000000"/>
                </a:solidFill>
                <a:cs typeface="Times New Roman" panose="02020603050405020304" pitchFamily="18" charset="0"/>
              </a:rPr>
              <a:t>特征矩阵中部分元素与数据矩阵元素相关性关系如</a:t>
            </a:r>
            <a:r>
              <a:rPr lang="zh-CN" altLang="en-US" sz="2400" dirty="0">
                <a:solidFill>
                  <a:srgbClr val="000000"/>
                </a:solidFill>
                <a:cs typeface="Times New Roman" panose="02020603050405020304" pitchFamily="18" charset="0"/>
              </a:rPr>
              <a:t>下左</a:t>
            </a:r>
            <a:r>
              <a:rPr lang="zh-CN" altLang="zh-CN" sz="2400" dirty="0">
                <a:solidFill>
                  <a:srgbClr val="000000"/>
                </a:solidFill>
                <a:cs typeface="Times New Roman" panose="02020603050405020304" pitchFamily="18" charset="0"/>
              </a:rPr>
              <a:t>图所示。</a:t>
            </a:r>
            <a:r>
              <a:rPr lang="zh-CN" altLang="en-US" sz="2400" dirty="0">
                <a:solidFill>
                  <a:srgbClr val="000000"/>
                </a:solidFill>
                <a:cs typeface="Times New Roman" panose="02020603050405020304" pitchFamily="18" charset="0"/>
              </a:rPr>
              <a:t>更直观的</a:t>
            </a:r>
            <a:r>
              <a:rPr lang="zh-CN" altLang="zh-CN" sz="2400" dirty="0">
                <a:solidFill>
                  <a:srgbClr val="000000"/>
                </a:solidFill>
                <a:cs typeface="Times New Roman" panose="02020603050405020304" pitchFamily="18" charset="0"/>
              </a:rPr>
              <a:t>，将</a:t>
            </a:r>
            <a:r>
              <a:rPr lang="zh-CN" altLang="en-US" sz="2400" dirty="0">
                <a:solidFill>
                  <a:srgbClr val="000000"/>
                </a:solidFill>
                <a:cs typeface="Times New Roman" panose="02020603050405020304" pitchFamily="18" charset="0"/>
              </a:rPr>
              <a:t>左</a:t>
            </a:r>
            <a:r>
              <a:rPr lang="zh-CN" altLang="zh-CN" sz="2400" dirty="0">
                <a:solidFill>
                  <a:srgbClr val="000000"/>
                </a:solidFill>
                <a:cs typeface="Times New Roman" panose="02020603050405020304" pitchFamily="18" charset="0"/>
              </a:rPr>
              <a:t>图中数据矩阵与特征矩阵展开为</a:t>
            </a:r>
            <a:r>
              <a:rPr lang="zh-CN" altLang="en-US" sz="2400" dirty="0">
                <a:solidFill>
                  <a:srgbClr val="000000"/>
                </a:solidFill>
                <a:cs typeface="Times New Roman" panose="02020603050405020304" pitchFamily="18" charset="0"/>
              </a:rPr>
              <a:t>右</a:t>
            </a:r>
            <a:r>
              <a:rPr lang="zh-CN" altLang="zh-CN" sz="2400" dirty="0">
                <a:solidFill>
                  <a:srgbClr val="000000"/>
                </a:solidFill>
                <a:cs typeface="Times New Roman" panose="02020603050405020304" pitchFamily="18" charset="0"/>
              </a:rPr>
              <a:t>图中神经元形式</a:t>
            </a:r>
            <a:r>
              <a:rPr lang="zh-CN" altLang="en-US" sz="2400" dirty="0">
                <a:solidFill>
                  <a:srgbClr val="000000"/>
                </a:solidFill>
                <a:cs typeface="Times New Roman" panose="02020603050405020304" pitchFamily="18" charset="0"/>
              </a:rPr>
              <a:t>：</a:t>
            </a:r>
            <a:endParaRPr lang="zh-CN" altLang="en-US" sz="2400" dirty="0"/>
          </a:p>
        </p:txBody>
      </p:sp>
      <p:pic>
        <p:nvPicPr>
          <p:cNvPr id="14" name="图片 13">
            <a:extLst>
              <a:ext uri="{FF2B5EF4-FFF2-40B4-BE49-F238E27FC236}">
                <a16:creationId xmlns:a16="http://schemas.microsoft.com/office/drawing/2014/main" id="{26701694-9201-4867-B210-853EB95AAF18}"/>
              </a:ext>
            </a:extLst>
          </p:cNvPr>
          <p:cNvPicPr>
            <a:picLocks noChangeAspect="1"/>
          </p:cNvPicPr>
          <p:nvPr/>
        </p:nvPicPr>
        <p:blipFill>
          <a:blip r:embed="rId3"/>
          <a:stretch>
            <a:fillRect/>
          </a:stretch>
        </p:blipFill>
        <p:spPr>
          <a:xfrm>
            <a:off x="1786288" y="2448809"/>
            <a:ext cx="2167148" cy="2499864"/>
          </a:xfrm>
          <a:prstGeom prst="rect">
            <a:avLst/>
          </a:prstGeom>
        </p:spPr>
      </p:pic>
      <p:pic>
        <p:nvPicPr>
          <p:cNvPr id="15" name="图片 14">
            <a:extLst>
              <a:ext uri="{FF2B5EF4-FFF2-40B4-BE49-F238E27FC236}">
                <a16:creationId xmlns:a16="http://schemas.microsoft.com/office/drawing/2014/main" id="{EDC4938D-77E7-4D79-83E2-EEB2C1C89C97}"/>
              </a:ext>
            </a:extLst>
          </p:cNvPr>
          <p:cNvPicPr>
            <a:picLocks noChangeAspect="1"/>
          </p:cNvPicPr>
          <p:nvPr/>
        </p:nvPicPr>
        <p:blipFill>
          <a:blip r:embed="rId4"/>
          <a:stretch>
            <a:fillRect/>
          </a:stretch>
        </p:blipFill>
        <p:spPr>
          <a:xfrm>
            <a:off x="4930608" y="2448809"/>
            <a:ext cx="4776813" cy="2190426"/>
          </a:xfrm>
          <a:prstGeom prst="rect">
            <a:avLst/>
          </a:prstGeom>
        </p:spPr>
      </p:pic>
      <p:sp>
        <p:nvSpPr>
          <p:cNvPr id="16" name="矩形 15">
            <a:extLst>
              <a:ext uri="{FF2B5EF4-FFF2-40B4-BE49-F238E27FC236}">
                <a16:creationId xmlns:a16="http://schemas.microsoft.com/office/drawing/2014/main" id="{A19F960B-FA74-4CC6-AD1D-F0417AAD1453}"/>
              </a:ext>
            </a:extLst>
          </p:cNvPr>
          <p:cNvSpPr/>
          <p:nvPr/>
        </p:nvSpPr>
        <p:spPr>
          <a:xfrm>
            <a:off x="818996" y="5175374"/>
            <a:ext cx="10395849" cy="1200329"/>
          </a:xfrm>
          <a:prstGeom prst="rect">
            <a:avLst/>
          </a:prstGeom>
        </p:spPr>
        <p:txBody>
          <a:bodyPr wrap="square">
            <a:spAutoFit/>
          </a:bodyPr>
          <a:lstStyle/>
          <a:p>
            <a:r>
              <a:rPr lang="zh-CN" altLang="zh-CN" sz="2400" dirty="0">
                <a:solidFill>
                  <a:srgbClr val="000000"/>
                </a:solidFill>
                <a:cs typeface="Times New Roman" panose="02020603050405020304" pitchFamily="18" charset="0"/>
              </a:rPr>
              <a:t>不难发现采用卷积操作可使得两层神经元之间采用</a:t>
            </a:r>
            <a:r>
              <a:rPr lang="zh-CN" altLang="zh-CN" sz="2400" dirty="0">
                <a:solidFill>
                  <a:srgbClr val="FF0000"/>
                </a:solidFill>
                <a:cs typeface="Times New Roman" panose="02020603050405020304" pitchFamily="18" charset="0"/>
              </a:rPr>
              <a:t>局部连接</a:t>
            </a:r>
            <a:r>
              <a:rPr lang="zh-CN" altLang="zh-CN" sz="2400" dirty="0">
                <a:solidFill>
                  <a:schemeClr val="tx1"/>
                </a:solidFill>
                <a:cs typeface="Times New Roman" panose="02020603050405020304" pitchFamily="18" charset="0"/>
              </a:rPr>
              <a:t>方式</a:t>
            </a:r>
            <a:r>
              <a:rPr lang="zh-CN" altLang="zh-CN" sz="2400" dirty="0">
                <a:solidFill>
                  <a:srgbClr val="000000"/>
                </a:solidFill>
                <a:cs typeface="Times New Roman" panose="02020603050405020304" pitchFamily="18" charset="0"/>
              </a:rPr>
              <a:t>，即并非所以神经元都具有连接边，并且这些连接边</a:t>
            </a:r>
            <a:r>
              <a:rPr lang="zh-CN" altLang="zh-CN" sz="2400" dirty="0">
                <a:solidFill>
                  <a:srgbClr val="FF0000"/>
                </a:solidFill>
                <a:cs typeface="Times New Roman" panose="02020603050405020304" pitchFamily="18" charset="0"/>
              </a:rPr>
              <a:t>共享一组参数</a:t>
            </a:r>
            <a:r>
              <a:rPr lang="zh-CN" altLang="zh-CN" sz="2400" dirty="0">
                <a:solidFill>
                  <a:srgbClr val="000000"/>
                </a:solidFill>
                <a:cs typeface="Times New Roman" panose="02020603050405020304" pitchFamily="18" charset="0"/>
              </a:rPr>
              <a:t>，这使得卷积神经网络的参数数量较少，因此卷积神经网络可</a:t>
            </a:r>
            <a:r>
              <a:rPr lang="zh-CN" altLang="zh-CN" sz="2400" dirty="0">
                <a:solidFill>
                  <a:schemeClr val="accent6"/>
                </a:solidFill>
                <a:cs typeface="Times New Roman" panose="02020603050405020304" pitchFamily="18" charset="0"/>
              </a:rPr>
              <a:t>有效避免过拟合</a:t>
            </a:r>
            <a:r>
              <a:rPr lang="zh-CN" altLang="zh-CN" sz="2400" dirty="0">
                <a:solidFill>
                  <a:srgbClr val="000000"/>
                </a:solidFill>
                <a:cs typeface="Times New Roman" panose="02020603050405020304" pitchFamily="18" charset="0"/>
              </a:rPr>
              <a:t>现象。</a:t>
            </a:r>
            <a:endParaRPr lang="zh-CN" altLang="en-US" sz="2400" dirty="0"/>
          </a:p>
        </p:txBody>
      </p:sp>
    </p:spTree>
    <p:extLst>
      <p:ext uri="{BB962C8B-B14F-4D97-AF65-F5344CB8AC3E}">
        <p14:creationId xmlns:p14="http://schemas.microsoft.com/office/powerpoint/2010/main" val="8614356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3442D-1756-47C9-9C42-ABEE68A7453B}"/>
              </a:ext>
            </a:extLst>
          </p:cNvPr>
          <p:cNvSpPr>
            <a:spLocks noGrp="1"/>
          </p:cNvSpPr>
          <p:nvPr>
            <p:ph type="title"/>
          </p:nvPr>
        </p:nvSpPr>
        <p:spPr/>
        <p:txBody>
          <a:bodyPr/>
          <a:lstStyle/>
          <a:p>
            <a:r>
              <a:rPr lang="zh-CN" altLang="en-US" dirty="0"/>
              <a:t>从</a:t>
            </a:r>
            <a:r>
              <a:rPr lang="en-US" altLang="zh-CN" dirty="0"/>
              <a:t>DNN</a:t>
            </a:r>
            <a:r>
              <a:rPr lang="zh-CN" altLang="en-US" dirty="0"/>
              <a:t>到</a:t>
            </a:r>
            <a:r>
              <a:rPr lang="en-US" altLang="zh-CN" dirty="0"/>
              <a:t>CNN</a:t>
            </a:r>
          </a:p>
        </p:txBody>
      </p:sp>
      <p:sp>
        <p:nvSpPr>
          <p:cNvPr id="3" name="内容占位符 2">
            <a:extLst>
              <a:ext uri="{FF2B5EF4-FFF2-40B4-BE49-F238E27FC236}">
                <a16:creationId xmlns:a16="http://schemas.microsoft.com/office/drawing/2014/main" id="{4DBA8D1C-9068-4A3D-BC23-36B1DD97898E}"/>
              </a:ext>
            </a:extLst>
          </p:cNvPr>
          <p:cNvSpPr>
            <a:spLocks noGrp="1"/>
          </p:cNvSpPr>
          <p:nvPr>
            <p:ph idx="1"/>
          </p:nvPr>
        </p:nvSpPr>
        <p:spPr/>
        <p:txBody>
          <a:bodyPr/>
          <a:lstStyle/>
          <a:p>
            <a:r>
              <a:rPr lang="zh-CN" altLang="en-US" dirty="0"/>
              <a:t> 全连接</a:t>
            </a:r>
            <a:r>
              <a:rPr lang="en-US" altLang="zh-CN" dirty="0"/>
              <a:t>DNN</a:t>
            </a:r>
            <a:r>
              <a:rPr lang="zh-CN" altLang="en-US" dirty="0"/>
              <a:t>的结构里下层神经元和所有上层神经元都能够形成连接，从而导致参数数量膨胀</a:t>
            </a:r>
          </a:p>
        </p:txBody>
      </p:sp>
      <p:pic>
        <p:nvPicPr>
          <p:cNvPr id="1026" name="Picture 2">
            <a:extLst>
              <a:ext uri="{FF2B5EF4-FFF2-40B4-BE49-F238E27FC236}">
                <a16:creationId xmlns:a16="http://schemas.microsoft.com/office/drawing/2014/main" id="{80F5720B-81B6-4E68-A671-6C7F6CA3B4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3707" y="1911979"/>
            <a:ext cx="7864585" cy="41485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221C58B9-86F1-45EB-BED6-2B1A14AFA2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7249" y="277376"/>
            <a:ext cx="7225988" cy="6476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338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sym typeface="+mn-ea"/>
              </a:rPr>
              <a:t>池化层</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 name="矩形 4">
            <a:extLst>
              <a:ext uri="{FF2B5EF4-FFF2-40B4-BE49-F238E27FC236}">
                <a16:creationId xmlns:a16="http://schemas.microsoft.com/office/drawing/2014/main" id="{436FA1D0-8911-4F39-A407-D2BCD05FB683}"/>
              </a:ext>
            </a:extLst>
          </p:cNvPr>
          <p:cNvSpPr/>
          <p:nvPr/>
        </p:nvSpPr>
        <p:spPr>
          <a:xfrm>
            <a:off x="658291" y="1071266"/>
            <a:ext cx="10702039" cy="1393330"/>
          </a:xfrm>
          <a:prstGeom prst="rect">
            <a:avLst/>
          </a:prstGeom>
        </p:spPr>
        <p:txBody>
          <a:bodyPr wrap="square">
            <a:spAutoFit/>
          </a:bodyPr>
          <a:lstStyle/>
          <a:p>
            <a:pPr algn="just">
              <a:lnSpc>
                <a:spcPct val="120000"/>
              </a:lnSpc>
              <a:spcAft>
                <a:spcPts val="0"/>
              </a:spcAft>
            </a:pPr>
            <a:r>
              <a:rPr lang="zh-CN" altLang="zh-CN" sz="2400" kern="100" dirty="0">
                <a:solidFill>
                  <a:srgbClr val="000000"/>
                </a:solidFill>
                <a:cs typeface="Times New Roman" panose="02020603050405020304" pitchFamily="18" charset="0"/>
              </a:rPr>
              <a:t>池化层亦称</a:t>
            </a:r>
            <a:r>
              <a:rPr lang="en-US" altLang="zh-CN" sz="2400" kern="100" dirty="0">
                <a:solidFill>
                  <a:srgbClr val="000000"/>
                </a:solidFill>
                <a:cs typeface="Times New Roman" panose="02020603050405020304" pitchFamily="18" charset="0"/>
              </a:rPr>
              <a:t>Pooling</a:t>
            </a:r>
            <a:r>
              <a:rPr lang="zh-CN" altLang="zh-CN" sz="2400" kern="100" dirty="0">
                <a:solidFill>
                  <a:srgbClr val="000000"/>
                </a:solidFill>
                <a:cs typeface="Times New Roman" panose="02020603050405020304" pitchFamily="18" charset="0"/>
              </a:rPr>
              <a:t>层，其操作是</a:t>
            </a:r>
            <a:r>
              <a:rPr lang="zh-CN" altLang="zh-CN" sz="2400" kern="100" dirty="0">
                <a:solidFill>
                  <a:schemeClr val="accent6"/>
                </a:solidFill>
                <a:cs typeface="Times New Roman" panose="02020603050405020304" pitchFamily="18" charset="0"/>
              </a:rPr>
              <a:t>池化</a:t>
            </a:r>
            <a:r>
              <a:rPr lang="zh-CN" altLang="zh-CN" sz="2400" kern="100" dirty="0">
                <a:solidFill>
                  <a:srgbClr val="000000"/>
                </a:solidFill>
                <a:cs typeface="Times New Roman" panose="02020603050405020304" pitchFamily="18" charset="0"/>
              </a:rPr>
              <a:t>，即下采样，主要作用是通过去除输入的特征图</a:t>
            </a:r>
            <a:r>
              <a:rPr lang="zh-CN" altLang="zh-CN" sz="2400" dirty="0">
                <a:solidFill>
                  <a:srgbClr val="000000"/>
                </a:solidFill>
                <a:cs typeface="Times New Roman" panose="02020603050405020304" pitchFamily="18" charset="0"/>
              </a:rPr>
              <a:t>中不重要的信息，使特征图变小，进行特征压缩，进一步减少参数量，且同时提取其中的有效信息。</a:t>
            </a:r>
            <a:endParaRPr lang="zh-CN" altLang="en-US" sz="2400" dirty="0"/>
          </a:p>
        </p:txBody>
      </p:sp>
      <p:sp>
        <p:nvSpPr>
          <p:cNvPr id="6" name="矩形 5">
            <a:extLst>
              <a:ext uri="{FF2B5EF4-FFF2-40B4-BE49-F238E27FC236}">
                <a16:creationId xmlns:a16="http://schemas.microsoft.com/office/drawing/2014/main" id="{5BE35859-625C-4CB0-9F90-E6B588C6F681}"/>
              </a:ext>
            </a:extLst>
          </p:cNvPr>
          <p:cNvSpPr/>
          <p:nvPr/>
        </p:nvSpPr>
        <p:spPr>
          <a:xfrm>
            <a:off x="714897" y="2579630"/>
            <a:ext cx="10225237" cy="1200329"/>
          </a:xfrm>
          <a:prstGeom prst="rect">
            <a:avLst/>
          </a:prstGeom>
        </p:spPr>
        <p:txBody>
          <a:bodyPr wrap="square">
            <a:spAutoFit/>
          </a:bodyPr>
          <a:lstStyle/>
          <a:p>
            <a:r>
              <a:rPr lang="zh-CN" altLang="en-US" sz="2400" dirty="0">
                <a:solidFill>
                  <a:srgbClr val="000000"/>
                </a:solidFill>
                <a:cs typeface="Times New Roman" panose="02020603050405020304" pitchFamily="18" charset="0"/>
              </a:rPr>
              <a:t>池化的具体操作是定义池化窗口的大小。</a:t>
            </a:r>
            <a:r>
              <a:rPr lang="zh-CN" altLang="zh-CN" sz="2400" dirty="0">
                <a:solidFill>
                  <a:srgbClr val="000000"/>
                </a:solidFill>
                <a:cs typeface="Times New Roman" panose="02020603050405020304" pitchFamily="18" charset="0"/>
              </a:rPr>
              <a:t>通常情况下，从某个</a:t>
            </a:r>
            <a:r>
              <a:rPr lang="zh-CN" altLang="en-US" sz="2400" dirty="0">
                <a:solidFill>
                  <a:srgbClr val="000000"/>
                </a:solidFill>
                <a:cs typeface="Times New Roman" panose="02020603050405020304" pitchFamily="18" charset="0"/>
              </a:rPr>
              <a:t>池化窗口</a:t>
            </a:r>
            <a:r>
              <a:rPr lang="zh-CN" altLang="zh-CN" sz="2400" dirty="0">
                <a:solidFill>
                  <a:srgbClr val="000000"/>
                </a:solidFill>
                <a:cs typeface="Times New Roman" panose="02020603050405020304" pitchFamily="18" charset="0"/>
              </a:rPr>
              <a:t>内进行采样的规则主要有取最大值、取最小值和取平均值三种，所对应的池化操作分别称之为</a:t>
            </a:r>
            <a:r>
              <a:rPr lang="zh-CN" altLang="zh-CN" sz="2400" dirty="0">
                <a:solidFill>
                  <a:schemeClr val="accent6"/>
                </a:solidFill>
                <a:cs typeface="Times New Roman" panose="02020603050405020304" pitchFamily="18" charset="0"/>
              </a:rPr>
              <a:t>最大池化</a:t>
            </a:r>
            <a:r>
              <a:rPr lang="zh-CN" altLang="zh-CN" sz="2400" dirty="0">
                <a:solidFill>
                  <a:schemeClr val="tx1"/>
                </a:solidFill>
                <a:cs typeface="Times New Roman" panose="02020603050405020304" pitchFamily="18" charset="0"/>
              </a:rPr>
              <a:t>、</a:t>
            </a:r>
            <a:r>
              <a:rPr lang="zh-CN" altLang="zh-CN" sz="2400" dirty="0">
                <a:solidFill>
                  <a:schemeClr val="accent6"/>
                </a:solidFill>
                <a:cs typeface="Times New Roman" panose="02020603050405020304" pitchFamily="18" charset="0"/>
              </a:rPr>
              <a:t>最小池化</a:t>
            </a:r>
            <a:r>
              <a:rPr lang="zh-CN" altLang="zh-CN" sz="2400" dirty="0">
                <a:solidFill>
                  <a:schemeClr val="tx1"/>
                </a:solidFill>
                <a:cs typeface="Times New Roman" panose="02020603050405020304" pitchFamily="18" charset="0"/>
              </a:rPr>
              <a:t>和</a:t>
            </a:r>
            <a:r>
              <a:rPr lang="zh-CN" altLang="zh-CN" sz="2400" dirty="0">
                <a:solidFill>
                  <a:schemeClr val="accent6"/>
                </a:solidFill>
                <a:cs typeface="Times New Roman" panose="02020603050405020304" pitchFamily="18" charset="0"/>
              </a:rPr>
              <a:t>均值池化</a:t>
            </a:r>
            <a:r>
              <a:rPr lang="zh-CN" altLang="zh-CN" sz="2400" dirty="0">
                <a:solidFill>
                  <a:srgbClr val="000000"/>
                </a:solidFill>
                <a:cs typeface="Times New Roman" panose="02020603050405020304" pitchFamily="18" charset="0"/>
              </a:rPr>
              <a:t>。</a:t>
            </a:r>
            <a:endParaRPr lang="zh-CN" altLang="en-US" sz="2400" dirty="0"/>
          </a:p>
        </p:txBody>
      </p:sp>
      <p:pic>
        <p:nvPicPr>
          <p:cNvPr id="7" name="图片 6">
            <a:extLst>
              <a:ext uri="{FF2B5EF4-FFF2-40B4-BE49-F238E27FC236}">
                <a16:creationId xmlns:a16="http://schemas.microsoft.com/office/drawing/2014/main" id="{6D7DC797-EC87-4C6F-9730-649C4D88E0AB}"/>
              </a:ext>
            </a:extLst>
          </p:cNvPr>
          <p:cNvPicPr>
            <a:picLocks noChangeAspect="1"/>
          </p:cNvPicPr>
          <p:nvPr/>
        </p:nvPicPr>
        <p:blipFill>
          <a:blip r:embed="rId3"/>
          <a:stretch>
            <a:fillRect/>
          </a:stretch>
        </p:blipFill>
        <p:spPr>
          <a:xfrm>
            <a:off x="2033909" y="3975950"/>
            <a:ext cx="1952625" cy="2352675"/>
          </a:xfrm>
          <a:prstGeom prst="rect">
            <a:avLst/>
          </a:prstGeom>
        </p:spPr>
      </p:pic>
      <p:pic>
        <p:nvPicPr>
          <p:cNvPr id="8" name="图片 7">
            <a:extLst>
              <a:ext uri="{FF2B5EF4-FFF2-40B4-BE49-F238E27FC236}">
                <a16:creationId xmlns:a16="http://schemas.microsoft.com/office/drawing/2014/main" id="{57C323BB-B08A-406B-B487-0A59D2594EAC}"/>
              </a:ext>
            </a:extLst>
          </p:cNvPr>
          <p:cNvPicPr>
            <a:picLocks noChangeAspect="1"/>
          </p:cNvPicPr>
          <p:nvPr/>
        </p:nvPicPr>
        <p:blipFill>
          <a:blip r:embed="rId4"/>
          <a:stretch>
            <a:fillRect/>
          </a:stretch>
        </p:blipFill>
        <p:spPr>
          <a:xfrm>
            <a:off x="4056041" y="3956899"/>
            <a:ext cx="1990725" cy="2390775"/>
          </a:xfrm>
          <a:prstGeom prst="rect">
            <a:avLst/>
          </a:prstGeom>
        </p:spPr>
      </p:pic>
      <p:pic>
        <p:nvPicPr>
          <p:cNvPr id="10" name="图片 9">
            <a:extLst>
              <a:ext uri="{FF2B5EF4-FFF2-40B4-BE49-F238E27FC236}">
                <a16:creationId xmlns:a16="http://schemas.microsoft.com/office/drawing/2014/main" id="{06FEEAFC-B920-4167-9451-3F6B41854B93}"/>
              </a:ext>
            </a:extLst>
          </p:cNvPr>
          <p:cNvPicPr>
            <a:picLocks noChangeAspect="1"/>
          </p:cNvPicPr>
          <p:nvPr/>
        </p:nvPicPr>
        <p:blipFill>
          <a:blip r:embed="rId5"/>
          <a:stretch>
            <a:fillRect/>
          </a:stretch>
        </p:blipFill>
        <p:spPr>
          <a:xfrm>
            <a:off x="6119275" y="3956899"/>
            <a:ext cx="2009775" cy="2381250"/>
          </a:xfrm>
          <a:prstGeom prst="rect">
            <a:avLst/>
          </a:prstGeom>
        </p:spPr>
      </p:pic>
      <p:pic>
        <p:nvPicPr>
          <p:cNvPr id="11" name="图片 10">
            <a:extLst>
              <a:ext uri="{FF2B5EF4-FFF2-40B4-BE49-F238E27FC236}">
                <a16:creationId xmlns:a16="http://schemas.microsoft.com/office/drawing/2014/main" id="{2737F35C-A4D7-441B-8931-BB1C4AFCA022}"/>
              </a:ext>
            </a:extLst>
          </p:cNvPr>
          <p:cNvPicPr>
            <a:picLocks noChangeAspect="1"/>
          </p:cNvPicPr>
          <p:nvPr/>
        </p:nvPicPr>
        <p:blipFill>
          <a:blip r:embed="rId6"/>
          <a:stretch>
            <a:fillRect/>
          </a:stretch>
        </p:blipFill>
        <p:spPr>
          <a:xfrm>
            <a:off x="8259795" y="3945212"/>
            <a:ext cx="2023095" cy="2381250"/>
          </a:xfrm>
          <a:prstGeom prst="rect">
            <a:avLst/>
          </a:prstGeom>
        </p:spPr>
      </p:pic>
    </p:spTree>
    <p:extLst>
      <p:ext uri="{BB962C8B-B14F-4D97-AF65-F5344CB8AC3E}">
        <p14:creationId xmlns:p14="http://schemas.microsoft.com/office/powerpoint/2010/main" val="1167760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965F2-E457-4147-8264-CC31B37F2A34}"/>
              </a:ext>
            </a:extLst>
          </p:cNvPr>
          <p:cNvSpPr>
            <a:spLocks noGrp="1"/>
          </p:cNvSpPr>
          <p:nvPr>
            <p:ph type="title"/>
          </p:nvPr>
        </p:nvSpPr>
        <p:spPr/>
        <p:txBody>
          <a:bodyPr/>
          <a:lstStyle/>
          <a:p>
            <a:r>
              <a:rPr lang="zh-CN" altLang="en-US" dirty="0"/>
              <a:t>卷积神经网络</a:t>
            </a:r>
          </a:p>
        </p:txBody>
      </p:sp>
      <p:sp>
        <p:nvSpPr>
          <p:cNvPr id="3" name="内容占位符 2">
            <a:extLst>
              <a:ext uri="{FF2B5EF4-FFF2-40B4-BE49-F238E27FC236}">
                <a16:creationId xmlns:a16="http://schemas.microsoft.com/office/drawing/2014/main" id="{B1FF7FD0-BBEF-4135-84A3-A52A36F3AF62}"/>
              </a:ext>
            </a:extLst>
          </p:cNvPr>
          <p:cNvSpPr>
            <a:spLocks noGrp="1"/>
          </p:cNvSpPr>
          <p:nvPr>
            <p:ph idx="1"/>
          </p:nvPr>
        </p:nvSpPr>
        <p:spPr/>
        <p:txBody>
          <a:bodyPr/>
          <a:lstStyle/>
          <a:p>
            <a:r>
              <a:rPr lang="zh-CN" altLang="en-US" dirty="0"/>
              <a:t>池化</a:t>
            </a:r>
            <a:r>
              <a:rPr lang="zh-CN" altLang="en-US" dirty="0" smtClean="0"/>
              <a:t>层</a:t>
            </a:r>
            <a:endParaRPr lang="en-US" altLang="zh-CN" dirty="0" smtClean="0"/>
          </a:p>
          <a:p>
            <a:r>
              <a:rPr lang="zh-CN" altLang="en-US" dirty="0"/>
              <a:t>多</a:t>
            </a:r>
            <a:r>
              <a:rPr lang="zh-CN" altLang="en-US" dirty="0" smtClean="0"/>
              <a:t>通道池化</a:t>
            </a:r>
            <a:endParaRPr lang="zh-CN" altLang="en-US" dirty="0"/>
          </a:p>
        </p:txBody>
      </p:sp>
      <p:pic>
        <p:nvPicPr>
          <p:cNvPr id="5" name="图片 4">
            <a:extLst>
              <a:ext uri="{FF2B5EF4-FFF2-40B4-BE49-F238E27FC236}">
                <a16:creationId xmlns:a16="http://schemas.microsoft.com/office/drawing/2014/main" id="{B674FB05-C94C-452E-A119-61F91CED0626}"/>
              </a:ext>
            </a:extLst>
          </p:cNvPr>
          <p:cNvPicPr>
            <a:picLocks noChangeAspect="1"/>
          </p:cNvPicPr>
          <p:nvPr/>
        </p:nvPicPr>
        <p:blipFill>
          <a:blip r:embed="rId3"/>
          <a:stretch>
            <a:fillRect/>
          </a:stretch>
        </p:blipFill>
        <p:spPr>
          <a:xfrm>
            <a:off x="3232093" y="1631982"/>
            <a:ext cx="8121707" cy="4436786"/>
          </a:xfrm>
          <a:prstGeom prst="rect">
            <a:avLst/>
          </a:prstGeom>
        </p:spPr>
      </p:pic>
    </p:spTree>
    <p:extLst>
      <p:ext uri="{BB962C8B-B14F-4D97-AF65-F5344CB8AC3E}">
        <p14:creationId xmlns:p14="http://schemas.microsoft.com/office/powerpoint/2010/main" val="1568507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965F2-E457-4147-8264-CC31B37F2A34}"/>
              </a:ext>
            </a:extLst>
          </p:cNvPr>
          <p:cNvSpPr>
            <a:spLocks noGrp="1"/>
          </p:cNvSpPr>
          <p:nvPr>
            <p:ph type="title"/>
          </p:nvPr>
        </p:nvSpPr>
        <p:spPr/>
        <p:txBody>
          <a:bodyPr/>
          <a:lstStyle/>
          <a:p>
            <a:r>
              <a:rPr lang="zh-CN" altLang="en-US" dirty="0"/>
              <a:t>卷积神经网络</a:t>
            </a:r>
          </a:p>
        </p:txBody>
      </p:sp>
      <p:pic>
        <p:nvPicPr>
          <p:cNvPr id="6" name="图片 5">
            <a:extLst>
              <a:ext uri="{FF2B5EF4-FFF2-40B4-BE49-F238E27FC236}">
                <a16:creationId xmlns:a16="http://schemas.microsoft.com/office/drawing/2014/main" id="{72376370-B652-49F7-9C7F-1B2BBE706C69}"/>
              </a:ext>
            </a:extLst>
          </p:cNvPr>
          <p:cNvPicPr/>
          <p:nvPr/>
        </p:nvPicPr>
        <p:blipFill>
          <a:blip r:embed="rId3"/>
          <a:stretch>
            <a:fillRect/>
          </a:stretch>
        </p:blipFill>
        <p:spPr>
          <a:xfrm>
            <a:off x="5355771" y="96886"/>
            <a:ext cx="5572011" cy="1065173"/>
          </a:xfrm>
          <a:prstGeom prst="rect">
            <a:avLst/>
          </a:prstGeom>
        </p:spPr>
      </p:pic>
      <p:pic>
        <p:nvPicPr>
          <p:cNvPr id="7" name="图片 6"/>
          <p:cNvPicPr>
            <a:picLocks noChangeAspect="1"/>
          </p:cNvPicPr>
          <p:nvPr/>
        </p:nvPicPr>
        <p:blipFill>
          <a:blip r:embed="rId4"/>
          <a:stretch>
            <a:fillRect/>
          </a:stretch>
        </p:blipFill>
        <p:spPr>
          <a:xfrm>
            <a:off x="57130" y="1162059"/>
            <a:ext cx="7710770" cy="4296428"/>
          </a:xfrm>
          <a:prstGeom prst="rect">
            <a:avLst/>
          </a:prstGeom>
        </p:spPr>
      </p:pic>
      <p:pic>
        <p:nvPicPr>
          <p:cNvPr id="8" name="图片 7"/>
          <p:cNvPicPr>
            <a:picLocks noChangeAspect="1"/>
          </p:cNvPicPr>
          <p:nvPr/>
        </p:nvPicPr>
        <p:blipFill>
          <a:blip r:embed="rId5"/>
          <a:stretch>
            <a:fillRect/>
          </a:stretch>
        </p:blipFill>
        <p:spPr>
          <a:xfrm>
            <a:off x="7767900" y="4476207"/>
            <a:ext cx="4392924" cy="2238102"/>
          </a:xfrm>
          <a:prstGeom prst="rect">
            <a:avLst/>
          </a:prstGeom>
        </p:spPr>
      </p:pic>
    </p:spTree>
    <p:extLst>
      <p:ext uri="{BB962C8B-B14F-4D97-AF65-F5344CB8AC3E}">
        <p14:creationId xmlns:p14="http://schemas.microsoft.com/office/powerpoint/2010/main" val="21155205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卷积神经网络基本流程</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 name="矩形 4">
            <a:extLst>
              <a:ext uri="{FF2B5EF4-FFF2-40B4-BE49-F238E27FC236}">
                <a16:creationId xmlns:a16="http://schemas.microsoft.com/office/drawing/2014/main" id="{D9D0C38C-5809-4C18-9E42-154D189FDFC6}"/>
              </a:ext>
            </a:extLst>
          </p:cNvPr>
          <p:cNvSpPr/>
          <p:nvPr/>
        </p:nvSpPr>
        <p:spPr>
          <a:xfrm>
            <a:off x="693728" y="2204864"/>
            <a:ext cx="10628696" cy="2308324"/>
          </a:xfrm>
          <a:prstGeom prst="rect">
            <a:avLst/>
          </a:prstGeom>
        </p:spPr>
        <p:txBody>
          <a:bodyPr wrap="square">
            <a:spAutoFit/>
          </a:bodyPr>
          <a:lstStyle/>
          <a:p>
            <a:pPr>
              <a:lnSpc>
                <a:spcPct val="120000"/>
              </a:lnSpc>
            </a:pPr>
            <a:r>
              <a:rPr lang="zh-CN" altLang="zh-CN" sz="2400" dirty="0">
                <a:solidFill>
                  <a:schemeClr val="tx1"/>
                </a:solidFill>
                <a:cs typeface="Times New Roman" panose="02020603050405020304" pitchFamily="18" charset="0"/>
              </a:rPr>
              <a:t>构造一个卷积神经网络的流程遵循构造神经网络的基本流程，也包括数据准备与</a:t>
            </a:r>
            <a:r>
              <a:rPr lang="zh-CN" altLang="zh-CN" sz="2400" dirty="0">
                <a:solidFill>
                  <a:schemeClr val="accent6"/>
                </a:solidFill>
                <a:cs typeface="Times New Roman" panose="02020603050405020304" pitchFamily="18" charset="0"/>
              </a:rPr>
              <a:t>预处理、模型初始化、确定优化目标、模型优化求解</a:t>
            </a:r>
            <a:r>
              <a:rPr lang="zh-CN" altLang="zh-CN" sz="2400" dirty="0">
                <a:solidFill>
                  <a:schemeClr val="tx1"/>
                </a:solidFill>
                <a:cs typeface="Times New Roman" panose="02020603050405020304" pitchFamily="18" charset="0"/>
              </a:rPr>
              <a:t>和</a:t>
            </a:r>
            <a:r>
              <a:rPr lang="zh-CN" altLang="zh-CN" sz="2400" dirty="0">
                <a:solidFill>
                  <a:schemeClr val="accent6"/>
                </a:solidFill>
                <a:cs typeface="Times New Roman" panose="02020603050405020304" pitchFamily="18" charset="0"/>
              </a:rPr>
              <a:t>验证模型性能</a:t>
            </a:r>
            <a:r>
              <a:rPr lang="zh-CN" altLang="zh-CN" sz="2400" dirty="0">
                <a:solidFill>
                  <a:schemeClr val="tx1"/>
                </a:solidFill>
                <a:cs typeface="Times New Roman" panose="02020603050405020304" pitchFamily="18" charset="0"/>
              </a:rPr>
              <a:t>等五个步骤，但由于卷积神经网络的结构与传统神经网络存在较大差异，并且所处理的数据形式较为特别，因此构造卷积神经网络的具体过程与构造传统神经网络的过程存在一定差异。构造卷积神经网络的具体过程如下</a:t>
            </a:r>
            <a:r>
              <a:rPr lang="zh-CN" altLang="en-US" sz="2400" dirty="0">
                <a:solidFill>
                  <a:schemeClr val="tx1"/>
                </a:solidFill>
                <a:cs typeface="Times New Roman" panose="02020603050405020304" pitchFamily="18" charset="0"/>
              </a:rPr>
              <a:t>。</a:t>
            </a:r>
            <a:endParaRPr lang="zh-CN" altLang="en-US" sz="2400" dirty="0">
              <a:solidFill>
                <a:schemeClr val="tx1"/>
              </a:solidFill>
            </a:endParaRPr>
          </a:p>
        </p:txBody>
      </p:sp>
    </p:spTree>
    <p:extLst>
      <p:ext uri="{BB962C8B-B14F-4D97-AF65-F5344CB8AC3E}">
        <p14:creationId xmlns:p14="http://schemas.microsoft.com/office/powerpoint/2010/main" val="178023556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卷积神经网络基本流程</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矩形 3">
            <a:extLst>
              <a:ext uri="{FF2B5EF4-FFF2-40B4-BE49-F238E27FC236}">
                <a16:creationId xmlns:a16="http://schemas.microsoft.com/office/drawing/2014/main" id="{6D322592-DD0D-4AF3-905D-3688E84B3EEA}"/>
              </a:ext>
            </a:extLst>
          </p:cNvPr>
          <p:cNvSpPr/>
          <p:nvPr/>
        </p:nvSpPr>
        <p:spPr>
          <a:xfrm>
            <a:off x="611559" y="1988840"/>
            <a:ext cx="4538899" cy="461665"/>
          </a:xfrm>
          <a:prstGeom prst="rect">
            <a:avLst/>
          </a:prstGeom>
        </p:spPr>
        <p:txBody>
          <a:bodyPr wrap="square">
            <a:spAutoFit/>
          </a:bodyPr>
          <a:lstStyle/>
          <a:p>
            <a:r>
              <a:rPr lang="zh-CN" altLang="zh-CN" sz="2400" b="1" dirty="0">
                <a:solidFill>
                  <a:schemeClr val="tx1"/>
                </a:solidFill>
                <a:cs typeface="Times New Roman" panose="02020603050405020304" pitchFamily="18" charset="0"/>
              </a:rPr>
              <a:t>一．数据准备与预处理</a:t>
            </a:r>
            <a:endParaRPr lang="zh-CN" altLang="en-US" sz="2400" dirty="0">
              <a:solidFill>
                <a:schemeClr val="tx1"/>
              </a:solidFill>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4DF15A2-1B24-4560-99A6-326293A044C2}"/>
                  </a:ext>
                </a:extLst>
              </p:cNvPr>
              <p:cNvSpPr/>
              <p:nvPr/>
            </p:nvSpPr>
            <p:spPr>
              <a:xfrm>
                <a:off x="755576" y="2636912"/>
                <a:ext cx="10418930" cy="2308324"/>
              </a:xfrm>
              <a:prstGeom prst="rect">
                <a:avLst/>
              </a:prstGeom>
            </p:spPr>
            <p:txBody>
              <a:bodyPr wrap="square">
                <a:spAutoFit/>
              </a:bodyPr>
              <a:lstStyle/>
              <a:p>
                <a:pPr indent="266700" algn="just">
                  <a:lnSpc>
                    <a:spcPct val="120000"/>
                  </a:lnSpc>
                  <a:spcAft>
                    <a:spcPts val="0"/>
                  </a:spcAft>
                </a:pPr>
                <a:r>
                  <a:rPr lang="zh-CN" altLang="zh-CN" sz="2400" kern="100" dirty="0">
                    <a:solidFill>
                      <a:schemeClr val="tx1"/>
                    </a:solidFill>
                    <a:cs typeface="Times New Roman" panose="02020603050405020304" pitchFamily="18" charset="0"/>
                  </a:rPr>
                  <a:t>对于给定的机器学习任务，首先需要根据具体任务需求收集样本，卷积神经网络通常采用监督学习方法进行训练，因此对于所收集到的样本，还需对其进行标注从而得到</a:t>
                </a:r>
                <a:r>
                  <a:rPr lang="zh-CN" altLang="zh-CN" sz="2400" kern="100" dirty="0" smtClean="0">
                    <a:solidFill>
                      <a:schemeClr val="accent6"/>
                    </a:solidFill>
                    <a:cs typeface="Times New Roman" panose="02020603050405020304" pitchFamily="18" charset="0"/>
                  </a:rPr>
                  <a:t>数据集</a:t>
                </a:r>
                <a14:m>
                  <m:oMath xmlns:m="http://schemas.openxmlformats.org/officeDocument/2006/math">
                    <m:r>
                      <a:rPr lang="en-US" altLang="zh-CN" sz="2400" i="1" kern="100">
                        <a:solidFill>
                          <a:schemeClr val="accent6"/>
                        </a:solidFill>
                        <a:latin typeface="Cambria Math" panose="02040503050406030204" pitchFamily="18" charset="0"/>
                        <a:ea typeface="宋体" panose="02010600030101010101" pitchFamily="2" charset="-122"/>
                        <a:cs typeface="Times New Roman" panose="02020603050405020304" pitchFamily="18" charset="0"/>
                      </a:rPr>
                      <m:t>𝐷</m:t>
                    </m:r>
                  </m:oMath>
                </a14:m>
                <a:r>
                  <a:rPr lang="zh-CN" altLang="zh-CN" sz="2400" kern="100" dirty="0">
                    <a:solidFill>
                      <a:schemeClr val="tx1"/>
                    </a:solidFill>
                    <a:cs typeface="Times New Roman" panose="02020603050405020304" pitchFamily="18" charset="0"/>
                  </a:rPr>
                  <a:t>。在机器学习中，构造一个模型不仅仅是指完成其训练过程，并且还需要对模型进行性能测试，因此需将数据集</a:t>
                </a:r>
                <a14:m>
                  <m:oMath xmlns:m="http://schemas.openxmlformats.org/officeDocument/2006/math">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𝐷</m:t>
                    </m:r>
                  </m:oMath>
                </a14:m>
                <a:r>
                  <a:rPr lang="zh-CN" altLang="zh-CN" sz="2400" kern="100" dirty="0">
                    <a:solidFill>
                      <a:schemeClr val="tx1"/>
                    </a:solidFill>
                    <a:cs typeface="Times New Roman" panose="02020603050405020304" pitchFamily="18" charset="0"/>
                  </a:rPr>
                  <a:t>划分为</a:t>
                </a:r>
                <a:r>
                  <a:rPr lang="zh-CN" altLang="zh-CN" sz="2400" kern="100" dirty="0" smtClean="0">
                    <a:solidFill>
                      <a:schemeClr val="accent6"/>
                    </a:solidFill>
                    <a:cs typeface="Times New Roman" panose="02020603050405020304" pitchFamily="18" charset="0"/>
                  </a:rPr>
                  <a:t>训练集</a:t>
                </a:r>
                <a14:m>
                  <m:oMath xmlns:m="http://schemas.openxmlformats.org/officeDocument/2006/math">
                    <m:r>
                      <a:rPr lang="en-US" altLang="zh-CN" sz="2400" i="1" kern="100">
                        <a:solidFill>
                          <a:schemeClr val="accent6"/>
                        </a:solidFill>
                        <a:latin typeface="Cambria Math" panose="02040503050406030204" pitchFamily="18" charset="0"/>
                        <a:ea typeface="宋体" panose="02010600030101010101" pitchFamily="2" charset="-122"/>
                        <a:cs typeface="Times New Roman" panose="02020603050405020304" pitchFamily="18" charset="0"/>
                      </a:rPr>
                      <m:t>𝑆</m:t>
                    </m:r>
                  </m:oMath>
                </a14:m>
                <a:r>
                  <a:rPr lang="zh-CN" altLang="zh-CN" sz="2400" kern="100" dirty="0">
                    <a:solidFill>
                      <a:schemeClr val="tx1"/>
                    </a:solidFill>
                    <a:cs typeface="Times New Roman" panose="02020603050405020304" pitchFamily="18" charset="0"/>
                  </a:rPr>
                  <a:t>和</a:t>
                </a:r>
                <a:r>
                  <a:rPr lang="zh-CN" altLang="zh-CN" sz="2400" kern="100" dirty="0" smtClean="0">
                    <a:solidFill>
                      <a:schemeClr val="accent6"/>
                    </a:solidFill>
                    <a:cs typeface="Times New Roman" panose="02020603050405020304" pitchFamily="18" charset="0"/>
                  </a:rPr>
                  <a:t>测试集</a:t>
                </a:r>
                <a14:m>
                  <m:oMath xmlns:m="http://schemas.openxmlformats.org/officeDocument/2006/math">
                    <m:r>
                      <a:rPr lang="en-US" altLang="zh-CN" sz="2400" i="1" kern="100">
                        <a:solidFill>
                          <a:schemeClr val="accent6"/>
                        </a:solidFill>
                        <a:latin typeface="Cambria Math" panose="02040503050406030204" pitchFamily="18" charset="0"/>
                        <a:ea typeface="宋体" panose="02010600030101010101" pitchFamily="2" charset="-122"/>
                        <a:cs typeface="Times New Roman" panose="02020603050405020304" pitchFamily="18" charset="0"/>
                      </a:rPr>
                      <m:t>𝑇</m:t>
                    </m:r>
                  </m:oMath>
                </a14:m>
                <a:r>
                  <a:rPr lang="zh-CN" altLang="zh-CN" sz="2400" kern="100" dirty="0">
                    <a:solidFill>
                      <a:schemeClr val="tx1"/>
                    </a:solidFill>
                    <a:cs typeface="Times New Roman" panose="02020603050405020304" pitchFamily="18" charset="0"/>
                  </a:rPr>
                  <a:t>。</a:t>
                </a:r>
              </a:p>
            </p:txBody>
          </p:sp>
        </mc:Choice>
        <mc:Fallback xmlns="">
          <p:sp>
            <p:nvSpPr>
              <p:cNvPr id="6" name="矩形 5">
                <a:extLst>
                  <a:ext uri="{FF2B5EF4-FFF2-40B4-BE49-F238E27FC236}">
                    <a16:creationId xmlns="" xmlns:a16="http://schemas.microsoft.com/office/drawing/2014/main" xmlns:a14="http://schemas.microsoft.com/office/drawing/2010/main" id="{44DF15A2-1B24-4560-99A6-326293A044C2}"/>
                  </a:ext>
                </a:extLst>
              </p:cNvPr>
              <p:cNvSpPr>
                <a:spLocks noRot="1" noChangeAspect="1" noMove="1" noResize="1" noEditPoints="1" noAdjustHandles="1" noChangeArrowheads="1" noChangeShapeType="1" noTextEdit="1"/>
              </p:cNvSpPr>
              <p:nvPr/>
            </p:nvSpPr>
            <p:spPr>
              <a:xfrm>
                <a:off x="755576" y="2636912"/>
                <a:ext cx="10418930" cy="2308324"/>
              </a:xfrm>
              <a:prstGeom prst="rect">
                <a:avLst/>
              </a:prstGeom>
              <a:blipFill rotWithShape="1">
                <a:blip r:embed="rId3"/>
                <a:stretch>
                  <a:fillRect l="-936" r="-878" b="-42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888758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卷积神经网络基本流程</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矩形 3">
            <a:extLst>
              <a:ext uri="{FF2B5EF4-FFF2-40B4-BE49-F238E27FC236}">
                <a16:creationId xmlns:a16="http://schemas.microsoft.com/office/drawing/2014/main" id="{6D322592-DD0D-4AF3-905D-3688E84B3EEA}"/>
              </a:ext>
            </a:extLst>
          </p:cNvPr>
          <p:cNvSpPr/>
          <p:nvPr/>
        </p:nvSpPr>
        <p:spPr>
          <a:xfrm>
            <a:off x="611559" y="1087887"/>
            <a:ext cx="4538899" cy="461665"/>
          </a:xfrm>
          <a:prstGeom prst="rect">
            <a:avLst/>
          </a:prstGeom>
        </p:spPr>
        <p:txBody>
          <a:bodyPr wrap="square">
            <a:spAutoFit/>
          </a:bodyPr>
          <a:lstStyle/>
          <a:p>
            <a:r>
              <a:rPr lang="zh-CN" altLang="zh-CN" sz="2400" b="1" dirty="0">
                <a:solidFill>
                  <a:schemeClr val="tx1"/>
                </a:solidFill>
                <a:cs typeface="Times New Roman" panose="02020603050405020304" pitchFamily="18" charset="0"/>
              </a:rPr>
              <a:t>一．数据准备与预处理</a:t>
            </a:r>
            <a:endParaRPr lang="zh-CN" altLang="en-US" sz="2400" dirty="0">
              <a:solidFill>
                <a:schemeClr val="tx1"/>
              </a:solidFill>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4DF15A2-1B24-4560-99A6-326293A044C2}"/>
                  </a:ext>
                </a:extLst>
              </p:cNvPr>
              <p:cNvSpPr/>
              <p:nvPr/>
            </p:nvSpPr>
            <p:spPr>
              <a:xfrm>
                <a:off x="755576" y="1735959"/>
                <a:ext cx="10418930" cy="2308324"/>
              </a:xfrm>
              <a:prstGeom prst="rect">
                <a:avLst/>
              </a:prstGeom>
            </p:spPr>
            <p:txBody>
              <a:bodyPr wrap="square">
                <a:spAutoFit/>
              </a:bodyPr>
              <a:lstStyle/>
              <a:p>
                <a:pPr indent="266700" algn="just">
                  <a:lnSpc>
                    <a:spcPct val="120000"/>
                  </a:lnSpc>
                  <a:spcAft>
                    <a:spcPts val="0"/>
                  </a:spcAft>
                </a:pPr>
                <a:r>
                  <a:rPr lang="zh-CN" altLang="zh-CN" sz="2400" kern="100" dirty="0">
                    <a:solidFill>
                      <a:schemeClr val="tx1"/>
                    </a:solidFill>
                    <a:cs typeface="Times New Roman" panose="02020603050405020304" pitchFamily="18" charset="0"/>
                  </a:rPr>
                  <a:t>对于给定的机器学习任务，首先需要根据具体任务需求收集样本，卷积神经网络通常采用监督学习方法进行训练，因此对于所收集到的样本，还需对其进行标注从而得到</a:t>
                </a:r>
                <a:r>
                  <a:rPr lang="zh-CN" altLang="zh-CN" sz="2400" kern="100" dirty="0" smtClean="0">
                    <a:solidFill>
                      <a:schemeClr val="accent6"/>
                    </a:solidFill>
                    <a:cs typeface="Times New Roman" panose="02020603050405020304" pitchFamily="18" charset="0"/>
                  </a:rPr>
                  <a:t>数据集</a:t>
                </a:r>
                <a14:m>
                  <m:oMath xmlns:m="http://schemas.openxmlformats.org/officeDocument/2006/math">
                    <m:r>
                      <a:rPr lang="en-US" altLang="zh-CN" sz="2400" i="1" kern="100">
                        <a:solidFill>
                          <a:schemeClr val="accent6"/>
                        </a:solidFill>
                        <a:latin typeface="Cambria Math" panose="02040503050406030204" pitchFamily="18" charset="0"/>
                        <a:ea typeface="宋体" panose="02010600030101010101" pitchFamily="2" charset="-122"/>
                        <a:cs typeface="Times New Roman" panose="02020603050405020304" pitchFamily="18" charset="0"/>
                      </a:rPr>
                      <m:t>𝐷</m:t>
                    </m:r>
                  </m:oMath>
                </a14:m>
                <a:r>
                  <a:rPr lang="zh-CN" altLang="zh-CN" sz="2400" kern="100" dirty="0">
                    <a:solidFill>
                      <a:schemeClr val="tx1"/>
                    </a:solidFill>
                    <a:cs typeface="Times New Roman" panose="02020603050405020304" pitchFamily="18" charset="0"/>
                  </a:rPr>
                  <a:t>。在机器学习中，构造一个模型不仅仅是指完成其训练过程，并且还需要对模型进行性能测试，因此需将数据集</a:t>
                </a:r>
                <a14:m>
                  <m:oMath xmlns:m="http://schemas.openxmlformats.org/officeDocument/2006/math">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𝐷</m:t>
                    </m:r>
                  </m:oMath>
                </a14:m>
                <a:r>
                  <a:rPr lang="zh-CN" altLang="zh-CN" sz="2400" kern="100" dirty="0">
                    <a:solidFill>
                      <a:schemeClr val="tx1"/>
                    </a:solidFill>
                    <a:cs typeface="Times New Roman" panose="02020603050405020304" pitchFamily="18" charset="0"/>
                  </a:rPr>
                  <a:t>划分为</a:t>
                </a:r>
                <a:r>
                  <a:rPr lang="zh-CN" altLang="zh-CN" sz="2400" kern="100" dirty="0" smtClean="0">
                    <a:solidFill>
                      <a:schemeClr val="accent6"/>
                    </a:solidFill>
                    <a:cs typeface="Times New Roman" panose="02020603050405020304" pitchFamily="18" charset="0"/>
                  </a:rPr>
                  <a:t>训练集</a:t>
                </a:r>
                <a14:m>
                  <m:oMath xmlns:m="http://schemas.openxmlformats.org/officeDocument/2006/math">
                    <m:r>
                      <a:rPr lang="en-US" altLang="zh-CN" sz="2400" i="1" kern="100">
                        <a:solidFill>
                          <a:schemeClr val="accent6"/>
                        </a:solidFill>
                        <a:latin typeface="Cambria Math" panose="02040503050406030204" pitchFamily="18" charset="0"/>
                        <a:ea typeface="宋体" panose="02010600030101010101" pitchFamily="2" charset="-122"/>
                        <a:cs typeface="Times New Roman" panose="02020603050405020304" pitchFamily="18" charset="0"/>
                      </a:rPr>
                      <m:t>𝑆</m:t>
                    </m:r>
                  </m:oMath>
                </a14:m>
                <a:r>
                  <a:rPr lang="zh-CN" altLang="zh-CN" sz="2400" kern="100" dirty="0">
                    <a:solidFill>
                      <a:schemeClr val="tx1"/>
                    </a:solidFill>
                    <a:cs typeface="Times New Roman" panose="02020603050405020304" pitchFamily="18" charset="0"/>
                  </a:rPr>
                  <a:t>和</a:t>
                </a:r>
                <a:r>
                  <a:rPr lang="zh-CN" altLang="zh-CN" sz="2400" kern="100" dirty="0" smtClean="0">
                    <a:solidFill>
                      <a:schemeClr val="accent6"/>
                    </a:solidFill>
                    <a:cs typeface="Times New Roman" panose="02020603050405020304" pitchFamily="18" charset="0"/>
                  </a:rPr>
                  <a:t>测试集</a:t>
                </a:r>
                <a14:m>
                  <m:oMath xmlns:m="http://schemas.openxmlformats.org/officeDocument/2006/math">
                    <m:r>
                      <a:rPr lang="en-US" altLang="zh-CN" sz="2400" i="1" kern="100">
                        <a:solidFill>
                          <a:schemeClr val="accent6"/>
                        </a:solidFill>
                        <a:latin typeface="Cambria Math" panose="02040503050406030204" pitchFamily="18" charset="0"/>
                        <a:ea typeface="宋体" panose="02010600030101010101" pitchFamily="2" charset="-122"/>
                        <a:cs typeface="Times New Roman" panose="02020603050405020304" pitchFamily="18" charset="0"/>
                      </a:rPr>
                      <m:t>𝑇</m:t>
                    </m:r>
                  </m:oMath>
                </a14:m>
                <a:r>
                  <a:rPr lang="zh-CN" altLang="zh-CN" sz="2400" kern="100" dirty="0">
                    <a:solidFill>
                      <a:schemeClr val="tx1"/>
                    </a:solidFill>
                    <a:cs typeface="Times New Roman" panose="02020603050405020304" pitchFamily="18" charset="0"/>
                  </a:rPr>
                  <a:t>。</a:t>
                </a:r>
              </a:p>
            </p:txBody>
          </p:sp>
        </mc:Choice>
        <mc:Fallback xmlns="">
          <p:sp>
            <p:nvSpPr>
              <p:cNvPr id="6" name="矩形 5">
                <a:extLst>
                  <a:ext uri="{FF2B5EF4-FFF2-40B4-BE49-F238E27FC236}">
                    <a16:creationId xmlns="" xmlns:a16="http://schemas.microsoft.com/office/drawing/2014/main" xmlns:a14="http://schemas.microsoft.com/office/drawing/2010/main" id="{44DF15A2-1B24-4560-99A6-326293A044C2}"/>
                  </a:ext>
                </a:extLst>
              </p:cNvPr>
              <p:cNvSpPr>
                <a:spLocks noRot="1" noChangeAspect="1" noMove="1" noResize="1" noEditPoints="1" noAdjustHandles="1" noChangeArrowheads="1" noChangeShapeType="1" noTextEdit="1"/>
              </p:cNvSpPr>
              <p:nvPr/>
            </p:nvSpPr>
            <p:spPr>
              <a:xfrm>
                <a:off x="755576" y="1735959"/>
                <a:ext cx="10418930" cy="2308324"/>
              </a:xfrm>
              <a:prstGeom prst="rect">
                <a:avLst/>
              </a:prstGeom>
              <a:blipFill rotWithShape="1">
                <a:blip r:embed="rId3"/>
                <a:stretch>
                  <a:fillRect l="-936" r="-878" b="-4233"/>
                </a:stretch>
              </a:blipFill>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47961173-0A9C-437E-8B09-2311BB59C8EF}"/>
              </a:ext>
            </a:extLst>
          </p:cNvPr>
          <p:cNvSpPr/>
          <p:nvPr/>
        </p:nvSpPr>
        <p:spPr>
          <a:xfrm>
            <a:off x="864676" y="4271810"/>
            <a:ext cx="10309830" cy="1836528"/>
          </a:xfrm>
          <a:prstGeom prst="rect">
            <a:avLst/>
          </a:prstGeom>
        </p:spPr>
        <p:txBody>
          <a:bodyPr wrap="square">
            <a:spAutoFit/>
          </a:bodyPr>
          <a:lstStyle/>
          <a:p>
            <a:pPr>
              <a:lnSpc>
                <a:spcPct val="120000"/>
              </a:lnSpc>
            </a:pPr>
            <a:r>
              <a:rPr lang="zh-CN" altLang="zh-CN" sz="2400" dirty="0">
                <a:solidFill>
                  <a:schemeClr val="tx1"/>
                </a:solidFill>
                <a:cs typeface="Times New Roman" panose="02020603050405020304" pitchFamily="18" charset="0"/>
              </a:rPr>
              <a:t>卷积神经网络通常应用于计算机视觉任务，此类任务中所要处理的数据通常为图像数据，很多卷积神经网络对输入图像大小有所限制，而收集所得到的样本通常大小不一，为方便后续处理，需对样本进行</a:t>
            </a:r>
            <a:r>
              <a:rPr lang="zh-CN" altLang="zh-CN" sz="2400" b="1" dirty="0">
                <a:solidFill>
                  <a:schemeClr val="accent6"/>
                </a:solidFill>
                <a:cs typeface="Times New Roman" panose="02020603050405020304" pitchFamily="18" charset="0"/>
              </a:rPr>
              <a:t>尺寸归一化</a:t>
            </a:r>
            <a:r>
              <a:rPr lang="zh-CN" altLang="zh-CN" sz="2400" b="1" dirty="0">
                <a:solidFill>
                  <a:schemeClr val="tx1"/>
                </a:solidFill>
                <a:cs typeface="Times New Roman" panose="02020603050405020304" pitchFamily="18" charset="0"/>
              </a:rPr>
              <a:t>（</a:t>
            </a:r>
            <a:r>
              <a:rPr lang="en-US" altLang="zh-CN" sz="2400" b="1" dirty="0">
                <a:solidFill>
                  <a:schemeClr val="tx1"/>
                </a:solidFill>
                <a:cs typeface="Times New Roman" panose="02020603050405020304" pitchFamily="18" charset="0"/>
              </a:rPr>
              <a:t>resize</a:t>
            </a:r>
            <a:r>
              <a:rPr lang="zh-CN" altLang="zh-CN" sz="2400" b="1" dirty="0">
                <a:solidFill>
                  <a:schemeClr val="tx1"/>
                </a:solidFill>
                <a:cs typeface="Times New Roman" panose="02020603050405020304" pitchFamily="18" charset="0"/>
              </a:rPr>
              <a:t>）</a:t>
            </a:r>
            <a:r>
              <a:rPr lang="zh-CN" altLang="zh-CN" sz="2400" dirty="0">
                <a:solidFill>
                  <a:schemeClr val="tx1"/>
                </a:solidFill>
                <a:cs typeface="Times New Roman" panose="02020603050405020304" pitchFamily="18" charset="0"/>
              </a:rPr>
              <a:t>处理，即通过放缩将图像调整为满足要求的相同尺寸。</a:t>
            </a:r>
            <a:endParaRPr lang="zh-CN" altLang="en-US" sz="2400" dirty="0">
              <a:solidFill>
                <a:schemeClr val="tx1"/>
              </a:solidFill>
            </a:endParaRPr>
          </a:p>
        </p:txBody>
      </p:sp>
    </p:spTree>
    <p:extLst>
      <p:ext uri="{BB962C8B-B14F-4D97-AF65-F5344CB8AC3E}">
        <p14:creationId xmlns:p14="http://schemas.microsoft.com/office/powerpoint/2010/main" val="40371225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卷积神经网络基本流程</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矩形 3">
            <a:extLst>
              <a:ext uri="{FF2B5EF4-FFF2-40B4-BE49-F238E27FC236}">
                <a16:creationId xmlns:a16="http://schemas.microsoft.com/office/drawing/2014/main" id="{6D322592-DD0D-4AF3-905D-3688E84B3EEA}"/>
              </a:ext>
            </a:extLst>
          </p:cNvPr>
          <p:cNvSpPr/>
          <p:nvPr/>
        </p:nvSpPr>
        <p:spPr>
          <a:xfrm>
            <a:off x="611559" y="1087887"/>
            <a:ext cx="4538899" cy="461665"/>
          </a:xfrm>
          <a:prstGeom prst="rect">
            <a:avLst/>
          </a:prstGeom>
        </p:spPr>
        <p:txBody>
          <a:bodyPr wrap="square">
            <a:spAutoFit/>
          </a:bodyPr>
          <a:lstStyle/>
          <a:p>
            <a:r>
              <a:rPr lang="zh-CN" altLang="zh-CN" sz="2400" b="1" dirty="0">
                <a:solidFill>
                  <a:schemeClr val="tx1"/>
                </a:solidFill>
                <a:cs typeface="Times New Roman" panose="02020603050405020304" pitchFamily="18" charset="0"/>
              </a:rPr>
              <a:t>一．数据准备与预处理</a:t>
            </a:r>
            <a:endParaRPr lang="zh-CN" altLang="en-US" sz="2400" dirty="0">
              <a:solidFill>
                <a:schemeClr val="tx1"/>
              </a:solidFill>
            </a:endParaRPr>
          </a:p>
        </p:txBody>
      </p:sp>
      <p:sp>
        <p:nvSpPr>
          <p:cNvPr id="7" name="矩形 6">
            <a:extLst>
              <a:ext uri="{FF2B5EF4-FFF2-40B4-BE49-F238E27FC236}">
                <a16:creationId xmlns:a16="http://schemas.microsoft.com/office/drawing/2014/main" id="{BCBAB5F9-B185-4A98-8F80-56401575AF65}"/>
              </a:ext>
            </a:extLst>
          </p:cNvPr>
          <p:cNvSpPr/>
          <p:nvPr/>
        </p:nvSpPr>
        <p:spPr>
          <a:xfrm>
            <a:off x="917848" y="2060848"/>
            <a:ext cx="10431470" cy="2677656"/>
          </a:xfrm>
          <a:prstGeom prst="rect">
            <a:avLst/>
          </a:prstGeom>
        </p:spPr>
        <p:txBody>
          <a:bodyPr wrap="square">
            <a:spAutoFit/>
          </a:bodyPr>
          <a:lstStyle/>
          <a:p>
            <a:r>
              <a:rPr lang="zh-CN" altLang="zh-CN" sz="2400" dirty="0">
                <a:solidFill>
                  <a:schemeClr val="tx1"/>
                </a:solidFill>
                <a:cs typeface="Times New Roman" panose="02020603050405020304" pitchFamily="18" charset="0"/>
              </a:rPr>
              <a:t>由于在数据准备阶段需要对数据进行人工标注，这导致很难得到大规模数据集，可在数据预处理阶段完成</a:t>
            </a:r>
            <a:r>
              <a:rPr lang="zh-CN" altLang="zh-CN" sz="2400" dirty="0">
                <a:solidFill>
                  <a:schemeClr val="accent6"/>
                </a:solidFill>
                <a:cs typeface="Times New Roman" panose="02020603050405020304" pitchFamily="18" charset="0"/>
              </a:rPr>
              <a:t>样本增强</a:t>
            </a:r>
            <a:r>
              <a:rPr lang="zh-CN" altLang="zh-CN" sz="2400" dirty="0">
                <a:solidFill>
                  <a:schemeClr val="tx1"/>
                </a:solidFill>
                <a:cs typeface="Times New Roman" panose="02020603050405020304" pitchFamily="18" charset="0"/>
              </a:rPr>
              <a:t>。</a:t>
            </a:r>
            <a:endParaRPr lang="en-US" altLang="zh-CN" sz="2400" dirty="0">
              <a:solidFill>
                <a:schemeClr val="tx1"/>
              </a:solidFill>
              <a:cs typeface="Times New Roman" panose="02020603050405020304" pitchFamily="18" charset="0"/>
            </a:endParaRPr>
          </a:p>
          <a:p>
            <a:r>
              <a:rPr lang="zh-CN" altLang="zh-CN" sz="2400" dirty="0">
                <a:solidFill>
                  <a:schemeClr val="tx1"/>
                </a:solidFill>
                <a:cs typeface="Times New Roman" panose="02020603050405020304" pitchFamily="18" charset="0"/>
              </a:rPr>
              <a:t>对于图像数据的样本增强较为方便，通过</a:t>
            </a:r>
            <a:r>
              <a:rPr lang="zh-CN" altLang="zh-CN" sz="2400" dirty="0">
                <a:solidFill>
                  <a:schemeClr val="accent6"/>
                </a:solidFill>
                <a:cs typeface="Times New Roman" panose="02020603050405020304" pitchFamily="18" charset="0"/>
              </a:rPr>
              <a:t>放缩、裁剪、旋转、翻转</a:t>
            </a:r>
            <a:r>
              <a:rPr lang="zh-CN" altLang="zh-CN" sz="2400" dirty="0">
                <a:solidFill>
                  <a:schemeClr val="tx1"/>
                </a:solidFill>
                <a:cs typeface="Times New Roman" panose="02020603050405020304" pitchFamily="18" charset="0"/>
              </a:rPr>
              <a:t>等简单操作便可实现有效的数据增强，而针对于彩色图像，可采用</a:t>
            </a:r>
            <a:r>
              <a:rPr lang="zh-CN" altLang="zh-CN" sz="2400" dirty="0">
                <a:solidFill>
                  <a:schemeClr val="accent6"/>
                </a:solidFill>
                <a:cs typeface="Times New Roman" panose="02020603050405020304" pitchFamily="18" charset="0"/>
              </a:rPr>
              <a:t>颜色空间转换</a:t>
            </a:r>
            <a:r>
              <a:rPr lang="zh-CN" altLang="zh-CN" sz="2400" dirty="0">
                <a:solidFill>
                  <a:schemeClr val="tx1"/>
                </a:solidFill>
                <a:cs typeface="Times New Roman" panose="02020603050405020304" pitchFamily="18" charset="0"/>
              </a:rPr>
              <a:t>或</a:t>
            </a:r>
            <a:r>
              <a:rPr lang="zh-CN" altLang="zh-CN" sz="2400" dirty="0">
                <a:solidFill>
                  <a:schemeClr val="accent6"/>
                </a:solidFill>
                <a:cs typeface="Times New Roman" panose="02020603050405020304" pitchFamily="18" charset="0"/>
              </a:rPr>
              <a:t>色彩扰动</a:t>
            </a:r>
            <a:r>
              <a:rPr lang="zh-CN" altLang="zh-CN" sz="2400" dirty="0">
                <a:solidFill>
                  <a:schemeClr val="tx1"/>
                </a:solidFill>
                <a:cs typeface="Times New Roman" panose="02020603050405020304" pitchFamily="18" charset="0"/>
              </a:rPr>
              <a:t>方式实现样本增强。除上述对原始图像样本进行简单变换从而实现样本增强之外，还可使用深度置信网络、生成对抗网络等生成式模型</a:t>
            </a:r>
            <a:r>
              <a:rPr lang="zh-CN" altLang="zh-CN" sz="2400" dirty="0">
                <a:solidFill>
                  <a:schemeClr val="accent6"/>
                </a:solidFill>
                <a:cs typeface="Times New Roman" panose="02020603050405020304" pitchFamily="18" charset="0"/>
              </a:rPr>
              <a:t>生成虚拟样本</a:t>
            </a:r>
            <a:r>
              <a:rPr lang="zh-CN" altLang="zh-CN" sz="2400" dirty="0">
                <a:solidFill>
                  <a:schemeClr val="tx1"/>
                </a:solidFill>
                <a:cs typeface="Times New Roman" panose="02020603050405020304" pitchFamily="18" charset="0"/>
              </a:rPr>
              <a:t>从而实现样本增强。</a:t>
            </a:r>
            <a:endParaRPr lang="zh-CN" altLang="en-US" sz="2400" dirty="0">
              <a:solidFill>
                <a:schemeClr val="tx1"/>
              </a:solidFill>
            </a:endParaRPr>
          </a:p>
        </p:txBody>
      </p:sp>
    </p:spTree>
    <p:extLst>
      <p:ext uri="{BB962C8B-B14F-4D97-AF65-F5344CB8AC3E}">
        <p14:creationId xmlns:p14="http://schemas.microsoft.com/office/powerpoint/2010/main" val="12663035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卷积神经网络基本流程</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矩形 3">
            <a:extLst>
              <a:ext uri="{FF2B5EF4-FFF2-40B4-BE49-F238E27FC236}">
                <a16:creationId xmlns:a16="http://schemas.microsoft.com/office/drawing/2014/main" id="{6D322592-DD0D-4AF3-905D-3688E84B3EEA}"/>
              </a:ext>
            </a:extLst>
          </p:cNvPr>
          <p:cNvSpPr/>
          <p:nvPr/>
        </p:nvSpPr>
        <p:spPr>
          <a:xfrm>
            <a:off x="611559" y="1087887"/>
            <a:ext cx="4538899" cy="461665"/>
          </a:xfrm>
          <a:prstGeom prst="rect">
            <a:avLst/>
          </a:prstGeom>
        </p:spPr>
        <p:txBody>
          <a:bodyPr wrap="square">
            <a:spAutoFit/>
          </a:bodyPr>
          <a:lstStyle/>
          <a:p>
            <a:r>
              <a:rPr lang="zh-CN" altLang="en-US" sz="2400" b="1" dirty="0">
                <a:cs typeface="Times New Roman" panose="02020603050405020304" pitchFamily="18" charset="0"/>
              </a:rPr>
              <a:t>二．模型初始化</a:t>
            </a:r>
          </a:p>
        </p:txBody>
      </p:sp>
      <p:sp>
        <p:nvSpPr>
          <p:cNvPr id="5" name="矩形 4">
            <a:extLst>
              <a:ext uri="{FF2B5EF4-FFF2-40B4-BE49-F238E27FC236}">
                <a16:creationId xmlns:a16="http://schemas.microsoft.com/office/drawing/2014/main" id="{347A3098-28ED-4F4D-86C0-A4A75D9172C7}"/>
              </a:ext>
            </a:extLst>
          </p:cNvPr>
          <p:cNvSpPr/>
          <p:nvPr/>
        </p:nvSpPr>
        <p:spPr>
          <a:xfrm>
            <a:off x="875110" y="1951112"/>
            <a:ext cx="10675914" cy="2462213"/>
          </a:xfrm>
          <a:prstGeom prst="rect">
            <a:avLst/>
          </a:prstGeom>
        </p:spPr>
        <p:txBody>
          <a:bodyPr wrap="square">
            <a:spAutoFit/>
          </a:bodyPr>
          <a:lstStyle/>
          <a:p>
            <a:pPr>
              <a:lnSpc>
                <a:spcPct val="120000"/>
              </a:lnSpc>
            </a:pPr>
            <a:r>
              <a:rPr lang="zh-CN" altLang="zh-CN" sz="2400" dirty="0">
                <a:solidFill>
                  <a:schemeClr val="tx1"/>
                </a:solidFill>
                <a:cs typeface="Times New Roman" panose="02020603050405020304" pitchFamily="18" charset="0"/>
              </a:rPr>
              <a:t>在卷积神经网络的模型初始化过程中，首先需要根据任务需求</a:t>
            </a:r>
            <a:r>
              <a:rPr lang="zh-CN" altLang="zh-CN" sz="2400" dirty="0">
                <a:solidFill>
                  <a:schemeClr val="accent6"/>
                </a:solidFill>
                <a:cs typeface="Times New Roman" panose="02020603050405020304" pitchFamily="18" charset="0"/>
              </a:rPr>
              <a:t>构建合适的网络模型</a:t>
            </a:r>
            <a:r>
              <a:rPr lang="zh-CN" altLang="zh-CN" sz="2400" dirty="0">
                <a:solidFill>
                  <a:schemeClr val="tx1"/>
                </a:solidFill>
                <a:cs typeface="Times New Roman" panose="02020603050405020304" pitchFamily="18" charset="0"/>
              </a:rPr>
              <a:t>，在卷积神经网络当中，在构建网络模型时便确定了很多超参数，例如卷积核的数目、大小</a:t>
            </a:r>
            <a:r>
              <a:rPr lang="zh-CN" altLang="zh-CN" sz="2400" dirty="0" smtClean="0">
                <a:solidFill>
                  <a:schemeClr val="tx1"/>
                </a:solidFill>
                <a:cs typeface="Times New Roman" panose="02020603050405020304" pitchFamily="18" charset="0"/>
              </a:rPr>
              <a:t>等。</a:t>
            </a:r>
            <a:endParaRPr lang="en-US" altLang="zh-CN" sz="2400" dirty="0">
              <a:solidFill>
                <a:schemeClr val="tx1"/>
              </a:solidFill>
              <a:cs typeface="Times New Roman" panose="02020603050405020304" pitchFamily="18" charset="0"/>
            </a:endParaRPr>
          </a:p>
          <a:p>
            <a:pPr>
              <a:lnSpc>
                <a:spcPct val="120000"/>
              </a:lnSpc>
              <a:spcBef>
                <a:spcPts val="1200"/>
              </a:spcBef>
            </a:pPr>
            <a:r>
              <a:rPr lang="zh-CN" altLang="zh-CN" sz="2400" dirty="0">
                <a:solidFill>
                  <a:schemeClr val="tx1"/>
                </a:solidFill>
                <a:cs typeface="Times New Roman" panose="02020603050405020304" pitchFamily="18" charset="0"/>
              </a:rPr>
              <a:t>在确定了网络结构之后，还需确定模型的</a:t>
            </a:r>
            <a:r>
              <a:rPr lang="zh-CN" altLang="zh-CN" sz="2400" dirty="0">
                <a:solidFill>
                  <a:schemeClr val="accent6"/>
                </a:solidFill>
                <a:cs typeface="Times New Roman" panose="02020603050405020304" pitchFamily="18" charset="0"/>
              </a:rPr>
              <a:t>初始参数取值</a:t>
            </a:r>
            <a:r>
              <a:rPr lang="zh-CN" altLang="zh-CN" sz="2400" dirty="0">
                <a:solidFill>
                  <a:schemeClr val="tx1"/>
                </a:solidFill>
                <a:cs typeface="Times New Roman" panose="02020603050405020304" pitchFamily="18" charset="0"/>
              </a:rPr>
              <a:t>，与神经网络的模型初始化过程类似，卷积神经网络的可学习参数通常也使用随机初始化方式</a:t>
            </a:r>
            <a:r>
              <a:rPr lang="zh-CN" altLang="zh-CN" sz="2400" dirty="0" smtClean="0">
                <a:solidFill>
                  <a:schemeClr val="tx1"/>
                </a:solidFill>
                <a:cs typeface="Times New Roman" panose="02020603050405020304" pitchFamily="18" charset="0"/>
              </a:rPr>
              <a:t>确定。</a:t>
            </a:r>
            <a:endParaRPr lang="zh-CN" altLang="en-US" sz="2400" dirty="0">
              <a:solidFill>
                <a:schemeClr val="tx1"/>
              </a:solidFill>
            </a:endParaRPr>
          </a:p>
        </p:txBody>
      </p:sp>
    </p:spTree>
    <p:extLst>
      <p:ext uri="{BB962C8B-B14F-4D97-AF65-F5344CB8AC3E}">
        <p14:creationId xmlns:p14="http://schemas.microsoft.com/office/powerpoint/2010/main" val="22064043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卷积神经网络基本流程</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矩形 3">
            <a:extLst>
              <a:ext uri="{FF2B5EF4-FFF2-40B4-BE49-F238E27FC236}">
                <a16:creationId xmlns:a16="http://schemas.microsoft.com/office/drawing/2014/main" id="{6D322592-DD0D-4AF3-905D-3688E84B3EEA}"/>
              </a:ext>
            </a:extLst>
          </p:cNvPr>
          <p:cNvSpPr/>
          <p:nvPr/>
        </p:nvSpPr>
        <p:spPr>
          <a:xfrm>
            <a:off x="611559" y="1087887"/>
            <a:ext cx="4538899" cy="461665"/>
          </a:xfrm>
          <a:prstGeom prst="rect">
            <a:avLst/>
          </a:prstGeom>
        </p:spPr>
        <p:txBody>
          <a:bodyPr wrap="square">
            <a:spAutoFit/>
          </a:bodyPr>
          <a:lstStyle/>
          <a:p>
            <a:r>
              <a:rPr lang="zh-CN" altLang="en-US" sz="2400" b="1" dirty="0">
                <a:cs typeface="Times New Roman" panose="02020603050405020304" pitchFamily="18" charset="0"/>
              </a:rPr>
              <a:t>三．确定目标函数</a:t>
            </a: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DD515B42-A68B-4C21-A6C7-D2A3157BBC82}"/>
                  </a:ext>
                </a:extLst>
              </p:cNvPr>
              <p:cNvSpPr/>
              <p:nvPr/>
            </p:nvSpPr>
            <p:spPr>
              <a:xfrm>
                <a:off x="611559" y="2087951"/>
                <a:ext cx="10903736" cy="978729"/>
              </a:xfrm>
              <a:prstGeom prst="rect">
                <a:avLst/>
              </a:prstGeom>
            </p:spPr>
            <p:txBody>
              <a:bodyPr wrap="square">
                <a:spAutoFit/>
              </a:bodyPr>
              <a:lstStyle/>
              <a:p>
                <a:pPr>
                  <a:lnSpc>
                    <a:spcPct val="120000"/>
                  </a:lnSpc>
                </a:pPr>
                <a:r>
                  <a:rPr lang="zh-CN" altLang="zh-CN" sz="2400" dirty="0">
                    <a:solidFill>
                      <a:schemeClr val="tx1"/>
                    </a:solidFill>
                    <a:cs typeface="Times New Roman" panose="02020603050405020304" pitchFamily="18" charset="0"/>
                  </a:rPr>
                  <a:t>卷积神经网络通常采用监督学习方法进行训练，在确定了训练数据集</a:t>
                </a:r>
                <a14:m>
                  <m:oMath xmlns:m="http://schemas.openxmlformats.org/officeDocument/2006/math">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𝑆</m:t>
                    </m:r>
                  </m:oMath>
                </a14:m>
                <a:r>
                  <a:rPr lang="zh-CN" altLang="zh-CN" sz="2400" dirty="0">
                    <a:solidFill>
                      <a:schemeClr val="tx1"/>
                    </a:solidFill>
                    <a:cs typeface="Times New Roman" panose="02020603050405020304" pitchFamily="18" charset="0"/>
                  </a:rPr>
                  <a:t>和初始模型之后，便可根据实际任务需求构造用于模型优化的</a:t>
                </a:r>
                <a:r>
                  <a:rPr lang="zh-CN" altLang="zh-CN" sz="2400" dirty="0">
                    <a:solidFill>
                      <a:schemeClr val="accent6"/>
                    </a:solidFill>
                    <a:cs typeface="Times New Roman" panose="02020603050405020304" pitchFamily="18" charset="0"/>
                  </a:rPr>
                  <a:t>目标函数</a:t>
                </a:r>
                <a:r>
                  <a:rPr lang="zh-CN" altLang="zh-CN" sz="2400" dirty="0">
                    <a:solidFill>
                      <a:schemeClr val="tx1"/>
                    </a:solidFill>
                    <a:cs typeface="Times New Roman" panose="02020603050405020304" pitchFamily="18" charset="0"/>
                  </a:rPr>
                  <a:t>。</a:t>
                </a:r>
                <a:endParaRPr lang="zh-CN" altLang="en-US" sz="2400" dirty="0">
                  <a:solidFill>
                    <a:schemeClr val="tx1"/>
                  </a:solidFill>
                </a:endParaRPr>
              </a:p>
            </p:txBody>
          </p:sp>
        </mc:Choice>
        <mc:Fallback xmlns="">
          <p:sp>
            <p:nvSpPr>
              <p:cNvPr id="6" name="矩形 5">
                <a:extLst>
                  <a:ext uri="{FF2B5EF4-FFF2-40B4-BE49-F238E27FC236}">
                    <a16:creationId xmlns="" xmlns:a16="http://schemas.microsoft.com/office/drawing/2014/main" xmlns:a14="http://schemas.microsoft.com/office/drawing/2010/main" id="{DD515B42-A68B-4C21-A6C7-D2A3157BBC82}"/>
                  </a:ext>
                </a:extLst>
              </p:cNvPr>
              <p:cNvSpPr>
                <a:spLocks noRot="1" noChangeAspect="1" noMove="1" noResize="1" noEditPoints="1" noAdjustHandles="1" noChangeArrowheads="1" noChangeShapeType="1" noTextEdit="1"/>
              </p:cNvSpPr>
              <p:nvPr/>
            </p:nvSpPr>
            <p:spPr>
              <a:xfrm>
                <a:off x="611559" y="2087951"/>
                <a:ext cx="10903736" cy="978729"/>
              </a:xfrm>
              <a:prstGeom prst="rect">
                <a:avLst/>
              </a:prstGeom>
              <a:blipFill rotWithShape="1">
                <a:blip r:embed="rId3"/>
                <a:stretch>
                  <a:fillRect l="-838" b="-11250"/>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EA53C05D-5AE3-461F-9022-56BC1E639C41}"/>
              </a:ext>
            </a:extLst>
          </p:cNvPr>
          <p:cNvSpPr/>
          <p:nvPr/>
        </p:nvSpPr>
        <p:spPr>
          <a:xfrm>
            <a:off x="592792" y="3414684"/>
            <a:ext cx="11001418" cy="2308324"/>
          </a:xfrm>
          <a:prstGeom prst="rect">
            <a:avLst/>
          </a:prstGeom>
        </p:spPr>
        <p:txBody>
          <a:bodyPr wrap="square">
            <a:spAutoFit/>
          </a:bodyPr>
          <a:lstStyle/>
          <a:p>
            <a:pPr>
              <a:lnSpc>
                <a:spcPct val="120000"/>
              </a:lnSpc>
            </a:pPr>
            <a:r>
              <a:rPr lang="zh-CN" altLang="zh-CN" sz="2400" dirty="0">
                <a:solidFill>
                  <a:schemeClr val="tx1"/>
                </a:solidFill>
                <a:cs typeface="Times New Roman" panose="02020603050405020304" pitchFamily="18" charset="0"/>
              </a:rPr>
              <a:t>如前所述，神经网络模型通常采用梯度下降法进行优化求解，因此其</a:t>
            </a:r>
            <a:r>
              <a:rPr lang="zh-CN" altLang="zh-CN" sz="2400" dirty="0">
                <a:solidFill>
                  <a:schemeClr val="accent6"/>
                </a:solidFill>
                <a:cs typeface="Times New Roman" panose="02020603050405020304" pitchFamily="18" charset="0"/>
              </a:rPr>
              <a:t>目标函数通常定义为模型在整个训练样本集上整体损失</a:t>
            </a:r>
            <a:r>
              <a:rPr lang="zh-CN" altLang="zh-CN" sz="2400" dirty="0">
                <a:solidFill>
                  <a:schemeClr val="tx1"/>
                </a:solidFill>
                <a:cs typeface="Times New Roman" panose="02020603050405020304" pitchFamily="18" charset="0"/>
              </a:rPr>
              <a:t>，但在深度学习中，训练样本集规模通常较大，若直接使用梯度下降算法则会导致参数更新过程中梯度计算与所有训练样本均相关，此时会导致模型参数更新缓慢，容易导致模型陷入局部最优，因此在构造卷积神经网络时通常采用</a:t>
            </a:r>
            <a:r>
              <a:rPr lang="zh-CN" altLang="zh-CN" sz="2400" dirty="0">
                <a:solidFill>
                  <a:schemeClr val="accent6"/>
                </a:solidFill>
                <a:cs typeface="Times New Roman" panose="02020603050405020304" pitchFamily="18" charset="0"/>
              </a:rPr>
              <a:t>小批量随机梯度下降算法</a:t>
            </a:r>
            <a:r>
              <a:rPr lang="zh-CN" altLang="zh-CN" sz="2400" dirty="0">
                <a:solidFill>
                  <a:schemeClr val="tx1"/>
                </a:solidFill>
                <a:cs typeface="Times New Roman" panose="02020603050405020304" pitchFamily="18" charset="0"/>
              </a:rPr>
              <a:t>。</a:t>
            </a:r>
            <a:endParaRPr lang="zh-CN" altLang="en-US" sz="2400" dirty="0">
              <a:solidFill>
                <a:schemeClr val="tx1"/>
              </a:solidFill>
            </a:endParaRPr>
          </a:p>
        </p:txBody>
      </p:sp>
    </p:spTree>
    <p:extLst>
      <p:ext uri="{BB962C8B-B14F-4D97-AF65-F5344CB8AC3E}">
        <p14:creationId xmlns:p14="http://schemas.microsoft.com/office/powerpoint/2010/main" val="42410018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卷积神经网络基本流程</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矩形 3">
            <a:extLst>
              <a:ext uri="{FF2B5EF4-FFF2-40B4-BE49-F238E27FC236}">
                <a16:creationId xmlns:a16="http://schemas.microsoft.com/office/drawing/2014/main" id="{6D322592-DD0D-4AF3-905D-3688E84B3EEA}"/>
              </a:ext>
            </a:extLst>
          </p:cNvPr>
          <p:cNvSpPr/>
          <p:nvPr/>
        </p:nvSpPr>
        <p:spPr>
          <a:xfrm>
            <a:off x="611559" y="1087887"/>
            <a:ext cx="4538899" cy="461665"/>
          </a:xfrm>
          <a:prstGeom prst="rect">
            <a:avLst/>
          </a:prstGeom>
        </p:spPr>
        <p:txBody>
          <a:bodyPr wrap="square">
            <a:spAutoFit/>
          </a:bodyPr>
          <a:lstStyle/>
          <a:p>
            <a:r>
              <a:rPr lang="zh-CN" altLang="en-US" sz="2400" b="1" dirty="0">
                <a:cs typeface="Times New Roman" panose="02020603050405020304" pitchFamily="18" charset="0"/>
              </a:rPr>
              <a:t>三．确定目标函数</a:t>
            </a: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71F252BE-891A-4C32-8B1B-1A7A358A88F3}"/>
                  </a:ext>
                </a:extLst>
              </p:cNvPr>
              <p:cNvSpPr/>
              <p:nvPr/>
            </p:nvSpPr>
            <p:spPr>
              <a:xfrm>
                <a:off x="603655" y="1572595"/>
                <a:ext cx="11016208" cy="1200329"/>
              </a:xfrm>
              <a:prstGeom prst="rect">
                <a:avLst/>
              </a:prstGeom>
            </p:spPr>
            <p:txBody>
              <a:bodyPr wrap="square">
                <a:spAutoFit/>
              </a:bodyPr>
              <a:lstStyle/>
              <a:p>
                <a:r>
                  <a:rPr lang="zh-CN" altLang="zh-CN" sz="2400" dirty="0">
                    <a:solidFill>
                      <a:schemeClr val="tx1"/>
                    </a:solidFill>
                    <a:cs typeface="Times New Roman" panose="02020603050405020304" pitchFamily="18" charset="0"/>
                  </a:rPr>
                  <a:t>小批量随机梯度下降算法每次训练时首先将训练样本集</a:t>
                </a:r>
                <a14:m>
                  <m:oMath xmlns:m="http://schemas.openxmlformats.org/officeDocument/2006/math">
                    <m:r>
                      <m:rPr>
                        <m:sty m:val="p"/>
                      </m:rPr>
                      <a:rPr lang="en-US" altLang="zh-CN" sz="2400">
                        <a:solidFill>
                          <a:schemeClr val="tx1"/>
                        </a:solidFill>
                        <a:latin typeface="Cambria Math" panose="02040503050406030204" pitchFamily="18" charset="0"/>
                        <a:ea typeface="宋体" panose="02010600030101010101" pitchFamily="2" charset="-122"/>
                        <a:cs typeface="Times New Roman" panose="02020603050405020304" pitchFamily="18" charset="0"/>
                      </a:rPr>
                      <m:t>S</m:t>
                    </m:r>
                  </m:oMath>
                </a14:m>
                <a:r>
                  <a:rPr lang="zh-CN" altLang="zh-CN" sz="2400" dirty="0">
                    <a:solidFill>
                      <a:schemeClr val="tx1"/>
                    </a:solidFill>
                    <a:cs typeface="Times New Roman" panose="02020603050405020304" pitchFamily="18" charset="0"/>
                  </a:rPr>
                  <a:t>打乱得到训练集</a:t>
                </a:r>
                <a14:m>
                  <m:oMath xmlns:m="http://schemas.openxmlformats.org/officeDocument/2006/math">
                    <m:sSup>
                      <m:sSupPr>
                        <m:ctrlPr>
                          <a:rPr lang="zh-CN" altLang="zh-CN" sz="2400" i="1">
                            <a:solidFill>
                              <a:schemeClr val="tx1"/>
                            </a:solidFill>
                            <a:effectLst/>
                            <a:latin typeface="Cambria Math" panose="02040503050406030204" pitchFamily="18" charset="0"/>
                            <a:ea typeface="Cambria Math" panose="02040503050406030204" pitchFamily="18" charset="0"/>
                          </a:rPr>
                        </m:ctrlPr>
                      </m:sSupPr>
                      <m:e>
                        <m:r>
                          <m:rPr>
                            <m:sty m:val="p"/>
                          </m:rPr>
                          <a:rPr lang="en-US" altLang="zh-CN" sz="2400">
                            <a:solidFill>
                              <a:schemeClr val="tx1"/>
                            </a:solidFill>
                            <a:latin typeface="Cambria Math" panose="02040503050406030204" pitchFamily="18" charset="0"/>
                            <a:ea typeface="宋体" panose="02010600030101010101" pitchFamily="2" charset="-122"/>
                            <a:cs typeface="Times New Roman" panose="02020603050405020304" pitchFamily="18" charset="0"/>
                          </a:rPr>
                          <m:t>S</m:t>
                        </m:r>
                      </m:e>
                      <m:sup>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p>
                  </m:oMath>
                </a14:m>
                <a:r>
                  <a:rPr lang="zh-CN" altLang="zh-CN" sz="2400" dirty="0">
                    <a:solidFill>
                      <a:schemeClr val="tx1"/>
                    </a:solidFill>
                    <a:cs typeface="Times New Roman" panose="02020603050405020304" pitchFamily="18" charset="0"/>
                  </a:rPr>
                  <a:t>，然后将</a:t>
                </a:r>
                <a14:m>
                  <m:oMath xmlns:m="http://schemas.openxmlformats.org/officeDocument/2006/math">
                    <m:sSup>
                      <m:sSupPr>
                        <m:ctrlPr>
                          <a:rPr lang="zh-CN" altLang="zh-CN" sz="2400" i="1">
                            <a:solidFill>
                              <a:schemeClr val="tx1"/>
                            </a:solidFill>
                            <a:effectLst/>
                            <a:latin typeface="Cambria Math" panose="02040503050406030204" pitchFamily="18" charset="0"/>
                            <a:ea typeface="Cambria Math" panose="02040503050406030204" pitchFamily="18" charset="0"/>
                          </a:rPr>
                        </m:ctrlPr>
                      </m:sSupPr>
                      <m:e>
                        <m:r>
                          <m:rPr>
                            <m:sty m:val="p"/>
                          </m:rPr>
                          <a:rPr lang="en-US" altLang="zh-CN" sz="2400">
                            <a:solidFill>
                              <a:schemeClr val="tx1"/>
                            </a:solidFill>
                            <a:latin typeface="Cambria Math" panose="02040503050406030204" pitchFamily="18" charset="0"/>
                            <a:ea typeface="宋体" panose="02010600030101010101" pitchFamily="2" charset="-122"/>
                            <a:cs typeface="Times New Roman" panose="02020603050405020304" pitchFamily="18" charset="0"/>
                          </a:rPr>
                          <m:t>S</m:t>
                        </m:r>
                      </m:e>
                      <m:sup>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p>
                  </m:oMath>
                </a14:m>
                <a:r>
                  <a:rPr lang="zh-CN" altLang="zh-CN" sz="2400" dirty="0">
                    <a:solidFill>
                      <a:schemeClr val="tx1"/>
                    </a:solidFill>
                    <a:cs typeface="Times New Roman" panose="02020603050405020304" pitchFamily="18" charset="0"/>
                  </a:rPr>
                  <a:t>等分为多个小的子集</a:t>
                </a:r>
                <a14:m>
                  <m:oMath xmlns:m="http://schemas.openxmlformats.org/officeDocument/2006/math">
                    <m:sSubSup>
                      <m:sSubSupPr>
                        <m:ctrlPr>
                          <a:rPr lang="zh-CN" altLang="zh-CN" sz="2400" i="1">
                            <a:solidFill>
                              <a:schemeClr val="tx1"/>
                            </a:solidFill>
                            <a:effectLst/>
                            <a:latin typeface="Cambria Math" panose="02040503050406030204" pitchFamily="18" charset="0"/>
                            <a:ea typeface="Cambria Math" panose="02040503050406030204" pitchFamily="18" charset="0"/>
                          </a:rPr>
                        </m:ctrlPr>
                      </m:sSubSupPr>
                      <m:e>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i="1">
                            <a:solidFill>
                              <a:schemeClr val="tx1"/>
                            </a:solidFill>
                            <a:effectLst/>
                            <a:latin typeface="Cambria Math" panose="02040503050406030204" pitchFamily="18" charset="0"/>
                            <a:ea typeface="Cambria Math" panose="02040503050406030204" pitchFamily="18" charset="0"/>
                          </a:rPr>
                        </m:ctrlPr>
                      </m:sSubSupPr>
                      <m:e>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2</m:t>
                        </m:r>
                      </m:sub>
                      <m:sup>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zh-CN"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i="1">
                            <a:solidFill>
                              <a:schemeClr val="tx1"/>
                            </a:solidFill>
                            <a:effectLst/>
                            <a:latin typeface="Cambria Math" panose="02040503050406030204" pitchFamily="18" charset="0"/>
                            <a:ea typeface="Cambria Math" panose="02040503050406030204" pitchFamily="18" charset="0"/>
                          </a:rPr>
                        </m:ctrlPr>
                      </m:sSubSupPr>
                      <m:e>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𝑘</m:t>
                        </m:r>
                      </m:sub>
                      <m:sup>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bSup>
                  </m:oMath>
                </a14:m>
                <a:r>
                  <a:rPr lang="zh-CN" altLang="zh-CN" sz="2400" dirty="0">
                    <a:solidFill>
                      <a:schemeClr val="tx1"/>
                    </a:solidFill>
                    <a:cs typeface="Times New Roman" panose="02020603050405020304" pitchFamily="18" charset="0"/>
                  </a:rPr>
                  <a:t>，每个子集称为一个</a:t>
                </a:r>
                <a:r>
                  <a:rPr lang="zh-CN" altLang="zh-CN" sz="2400" b="1" dirty="0">
                    <a:solidFill>
                      <a:schemeClr val="accent6"/>
                    </a:solidFill>
                    <a:cs typeface="Times New Roman" panose="02020603050405020304" pitchFamily="18" charset="0"/>
                  </a:rPr>
                  <a:t>小批次</a:t>
                </a:r>
                <a:r>
                  <a:rPr lang="zh-CN" altLang="zh-CN" sz="2400" dirty="0">
                    <a:solidFill>
                      <a:schemeClr val="tx1"/>
                    </a:solidFill>
                    <a:cs typeface="Times New Roman" panose="02020603050405020304" pitchFamily="18" charset="0"/>
                  </a:rPr>
                  <a:t>（</a:t>
                </a:r>
                <a:r>
                  <a:rPr lang="en-US" altLang="zh-CN" sz="2400" dirty="0">
                    <a:solidFill>
                      <a:schemeClr val="tx1"/>
                    </a:solidFill>
                    <a:cs typeface="Times New Roman" panose="02020603050405020304" pitchFamily="18" charset="0"/>
                  </a:rPr>
                  <a:t>epoch</a:t>
                </a:r>
                <a:r>
                  <a:rPr lang="zh-CN" altLang="zh-CN" sz="2400" dirty="0">
                    <a:solidFill>
                      <a:schemeClr val="tx1"/>
                    </a:solidFill>
                    <a:cs typeface="Times New Roman" panose="02020603050405020304" pitchFamily="18" charset="0"/>
                  </a:rPr>
                  <a:t>），每个小批次中所包含的样本数称之为</a:t>
                </a:r>
                <a:r>
                  <a:rPr lang="zh-CN" altLang="zh-CN" sz="2400" b="1" dirty="0">
                    <a:solidFill>
                      <a:schemeClr val="accent6"/>
                    </a:solidFill>
                    <a:cs typeface="Times New Roman" panose="02020603050405020304" pitchFamily="18" charset="0"/>
                  </a:rPr>
                  <a:t>批大小</a:t>
                </a:r>
                <a:r>
                  <a:rPr lang="zh-CN" altLang="zh-CN" sz="2400" dirty="0">
                    <a:solidFill>
                      <a:schemeClr val="tx1"/>
                    </a:solidFill>
                    <a:cs typeface="Times New Roman" panose="02020603050405020304" pitchFamily="18" charset="0"/>
                  </a:rPr>
                  <a:t>（</a:t>
                </a:r>
                <a:r>
                  <a:rPr lang="en-US" altLang="zh-CN" sz="2400" dirty="0" err="1">
                    <a:solidFill>
                      <a:schemeClr val="tx1"/>
                    </a:solidFill>
                    <a:cs typeface="Times New Roman" panose="02020603050405020304" pitchFamily="18" charset="0"/>
                  </a:rPr>
                  <a:t>batchsize</a:t>
                </a:r>
                <a:r>
                  <a:rPr lang="zh-CN" altLang="zh-CN" sz="2400" dirty="0">
                    <a:solidFill>
                      <a:schemeClr val="tx1"/>
                    </a:solidFill>
                    <a:cs typeface="Times New Roman" panose="02020603050405020304" pitchFamily="18" charset="0"/>
                  </a:rPr>
                  <a:t>）</a:t>
                </a:r>
                <a:endParaRPr lang="zh-CN" altLang="en-US" sz="2400" dirty="0">
                  <a:solidFill>
                    <a:schemeClr val="tx1"/>
                  </a:solidFill>
                </a:endParaRPr>
              </a:p>
            </p:txBody>
          </p:sp>
        </mc:Choice>
        <mc:Fallback xmlns="">
          <p:sp>
            <p:nvSpPr>
              <p:cNvPr id="8" name="矩形 7">
                <a:extLst>
                  <a:ext uri="{FF2B5EF4-FFF2-40B4-BE49-F238E27FC236}">
                    <a16:creationId xmlns="" xmlns:a16="http://schemas.microsoft.com/office/drawing/2014/main" xmlns:a14="http://schemas.microsoft.com/office/drawing/2010/main" id="{71F252BE-891A-4C32-8B1B-1A7A358A88F3}"/>
                  </a:ext>
                </a:extLst>
              </p:cNvPr>
              <p:cNvSpPr>
                <a:spLocks noRot="1" noChangeAspect="1" noMove="1" noResize="1" noEditPoints="1" noAdjustHandles="1" noChangeArrowheads="1" noChangeShapeType="1" noTextEdit="1"/>
              </p:cNvSpPr>
              <p:nvPr/>
            </p:nvSpPr>
            <p:spPr>
              <a:xfrm>
                <a:off x="603655" y="1572595"/>
                <a:ext cx="11016208" cy="1200329"/>
              </a:xfrm>
              <a:prstGeom prst="rect">
                <a:avLst/>
              </a:prstGeom>
              <a:blipFill rotWithShape="1">
                <a:blip r:embed="rId3"/>
                <a:stretch>
                  <a:fillRect l="-830" t="-3553" r="-553" b="-111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0F05F1C7-27EE-4194-977B-5D6E722EE92F}"/>
                  </a:ext>
                </a:extLst>
              </p:cNvPr>
              <p:cNvSpPr/>
              <p:nvPr/>
            </p:nvSpPr>
            <p:spPr>
              <a:xfrm>
                <a:off x="614896" y="2992376"/>
                <a:ext cx="8666253" cy="461921"/>
              </a:xfrm>
              <a:prstGeom prst="rect">
                <a:avLst/>
              </a:prstGeom>
            </p:spPr>
            <p:txBody>
              <a:bodyPr wrap="square">
                <a:spAutoFit/>
              </a:bodyPr>
              <a:lstStyle/>
              <a:p>
                <a:r>
                  <a:rPr lang="zh-CN" altLang="zh-CN" sz="2400" dirty="0">
                    <a:solidFill>
                      <a:schemeClr val="tx1"/>
                    </a:solidFill>
                    <a:cs typeface="Times New Roman" panose="02020603050405020304" pitchFamily="18" charset="0"/>
                  </a:rPr>
                  <a:t>假设</a:t>
                </a:r>
                <a14:m>
                  <m:oMath xmlns:m="http://schemas.openxmlformats.org/officeDocument/2006/math">
                    <m:sSubSup>
                      <m:sSubSupPr>
                        <m:ctrlPr>
                          <a:rPr lang="zh-CN" altLang="zh-CN" sz="2400" i="1">
                            <a:solidFill>
                              <a:schemeClr val="tx1"/>
                            </a:solidFill>
                            <a:effectLst/>
                            <a:latin typeface="Cambria Math" panose="02040503050406030204" pitchFamily="18" charset="0"/>
                            <a:ea typeface="Cambria Math" panose="02040503050406030204" pitchFamily="18" charset="0"/>
                          </a:rPr>
                        </m:ctrlPr>
                      </m:sSubSupPr>
                      <m:e>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bSup>
                  </m:oMath>
                </a14:m>
                <a:r>
                  <a:rPr lang="zh-CN" altLang="zh-CN" sz="2400" dirty="0">
                    <a:solidFill>
                      <a:schemeClr val="tx1"/>
                    </a:solidFill>
                    <a:cs typeface="Times New Roman" panose="02020603050405020304" pitchFamily="18" charset="0"/>
                  </a:rPr>
                  <a:t>批大小为</a:t>
                </a:r>
                <a14:m>
                  <m:oMath xmlns:m="http://schemas.openxmlformats.org/officeDocument/2006/math">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m:t>
                    </m:r>
                  </m:oMath>
                </a14:m>
                <a:r>
                  <a:rPr lang="zh-CN" altLang="zh-CN" sz="2400" dirty="0">
                    <a:solidFill>
                      <a:schemeClr val="tx1"/>
                    </a:solidFill>
                    <a:cs typeface="Times New Roman" panose="02020603050405020304" pitchFamily="18" charset="0"/>
                  </a:rPr>
                  <a:t>，则目标函数的具体形式为：</a:t>
                </a:r>
                <a:endParaRPr lang="zh-CN" altLang="en-US" sz="2400" dirty="0">
                  <a:solidFill>
                    <a:schemeClr val="tx1"/>
                  </a:solidFill>
                </a:endParaRPr>
              </a:p>
            </p:txBody>
          </p:sp>
        </mc:Choice>
        <mc:Fallback xmlns="">
          <p:sp>
            <p:nvSpPr>
              <p:cNvPr id="9" name="矩形 8">
                <a:extLst>
                  <a:ext uri="{FF2B5EF4-FFF2-40B4-BE49-F238E27FC236}">
                    <a16:creationId xmlns="" xmlns:a16="http://schemas.microsoft.com/office/drawing/2014/main" xmlns:a14="http://schemas.microsoft.com/office/drawing/2010/main" id="{0F05F1C7-27EE-4194-977B-5D6E722EE92F}"/>
                  </a:ext>
                </a:extLst>
              </p:cNvPr>
              <p:cNvSpPr>
                <a:spLocks noRot="1" noChangeAspect="1" noMove="1" noResize="1" noEditPoints="1" noAdjustHandles="1" noChangeArrowheads="1" noChangeShapeType="1" noTextEdit="1"/>
              </p:cNvSpPr>
              <p:nvPr/>
            </p:nvSpPr>
            <p:spPr>
              <a:xfrm>
                <a:off x="614896" y="2992376"/>
                <a:ext cx="8666253" cy="461921"/>
              </a:xfrm>
              <a:prstGeom prst="rect">
                <a:avLst/>
              </a:prstGeom>
              <a:blipFill rotWithShape="1">
                <a:blip r:embed="rId4"/>
                <a:stretch>
                  <a:fillRect l="-1126" t="-9211" b="-30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AC12174-93EA-407B-9924-630A5A41E3A7}"/>
                  </a:ext>
                </a:extLst>
              </p:cNvPr>
              <p:cNvSpPr/>
              <p:nvPr/>
            </p:nvSpPr>
            <p:spPr>
              <a:xfrm>
                <a:off x="3587160" y="3662567"/>
                <a:ext cx="5532285" cy="111056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zh-CN" altLang="en-US" sz="2400" i="1" smtClean="0">
                              <a:solidFill>
                                <a:srgbClr val="C00000"/>
                              </a:solidFill>
                              <a:latin typeface="Cambria Math" panose="02040503050406030204" pitchFamily="18" charset="0"/>
                            </a:rPr>
                          </m:ctrlPr>
                        </m:sSupPr>
                        <m:e>
                          <m:r>
                            <a:rPr lang="zh-CN" altLang="en-US" sz="2400" i="1">
                              <a:solidFill>
                                <a:srgbClr val="C00000"/>
                              </a:solidFill>
                              <a:latin typeface="Cambria Math" panose="02040503050406030204" pitchFamily="18" charset="0"/>
                            </a:rPr>
                            <m:t>𝐽</m:t>
                          </m:r>
                        </m:e>
                        <m:sup>
                          <m:r>
                            <a:rPr lang="zh-CN" altLang="en-US" sz="2400" i="0">
                              <a:solidFill>
                                <a:srgbClr val="C00000"/>
                              </a:solidFill>
                              <a:latin typeface="Cambria Math" panose="02040503050406030204" pitchFamily="18" charset="0"/>
                            </a:rPr>
                            <m:t>′</m:t>
                          </m:r>
                        </m:sup>
                      </m:sSup>
                      <m:r>
                        <a:rPr lang="zh-CN" altLang="en-US" sz="2400" i="0">
                          <a:solidFill>
                            <a:srgbClr val="C00000"/>
                          </a:solidFill>
                          <a:latin typeface="Cambria Math" panose="02040503050406030204" pitchFamily="18" charset="0"/>
                        </a:rPr>
                        <m:t>(</m:t>
                      </m:r>
                      <m:r>
                        <a:rPr lang="zh-CN" altLang="en-US" sz="2400" b="1" i="1">
                          <a:solidFill>
                            <a:srgbClr val="C00000"/>
                          </a:solidFill>
                          <a:latin typeface="Cambria Math" panose="02040503050406030204" pitchFamily="18" charset="0"/>
                        </a:rPr>
                        <m:t>𝑾</m:t>
                      </m:r>
                      <m:r>
                        <a:rPr lang="zh-CN" altLang="en-US" sz="2400" b="0" i="0">
                          <a:solidFill>
                            <a:srgbClr val="C00000"/>
                          </a:solidFill>
                          <a:latin typeface="Cambria Math" panose="02040503050406030204" pitchFamily="18" charset="0"/>
                        </a:rPr>
                        <m:t>,</m:t>
                      </m:r>
                      <m:r>
                        <a:rPr lang="zh-CN" altLang="en-US" sz="2400" b="1" i="1">
                          <a:solidFill>
                            <a:srgbClr val="C00000"/>
                          </a:solidFill>
                          <a:latin typeface="Cambria Math" panose="02040503050406030204" pitchFamily="18" charset="0"/>
                        </a:rPr>
                        <m:t>𝒃</m:t>
                      </m:r>
                      <m:r>
                        <a:rPr lang="zh-CN" altLang="en-US" sz="2400" b="0" i="0">
                          <a:solidFill>
                            <a:srgbClr val="C00000"/>
                          </a:solidFill>
                          <a:latin typeface="Cambria Math" panose="02040503050406030204" pitchFamily="18" charset="0"/>
                        </a:rPr>
                        <m:t>)=</m:t>
                      </m:r>
                      <m:f>
                        <m:fPr>
                          <m:ctrlPr>
                            <a:rPr lang="zh-CN" altLang="en-US" sz="2400" b="0" i="1">
                              <a:solidFill>
                                <a:srgbClr val="C00000"/>
                              </a:solidFill>
                              <a:latin typeface="Cambria Math" panose="02040503050406030204" pitchFamily="18" charset="0"/>
                            </a:rPr>
                          </m:ctrlPr>
                        </m:fPr>
                        <m:num>
                          <m:r>
                            <a:rPr lang="zh-CN" altLang="en-US" sz="2400" b="0" i="0">
                              <a:solidFill>
                                <a:srgbClr val="C00000"/>
                              </a:solidFill>
                              <a:latin typeface="Cambria Math" panose="02040503050406030204" pitchFamily="18" charset="0"/>
                            </a:rPr>
                            <m:t>1</m:t>
                          </m:r>
                        </m:num>
                        <m:den>
                          <m:r>
                            <a:rPr lang="zh-CN" altLang="en-US" sz="2400" b="0" i="1">
                              <a:solidFill>
                                <a:srgbClr val="C00000"/>
                              </a:solidFill>
                              <a:latin typeface="Cambria Math" panose="02040503050406030204" pitchFamily="18" charset="0"/>
                            </a:rPr>
                            <m:t>𝑠</m:t>
                          </m:r>
                        </m:den>
                      </m:f>
                      <m:nary>
                        <m:naryPr>
                          <m:chr m:val="∑"/>
                          <m:limLoc m:val="undOvr"/>
                          <m:supHide m:val="on"/>
                          <m:ctrlPr>
                            <a:rPr lang="zh-CN" altLang="en-US" sz="2400" b="0" i="1">
                              <a:solidFill>
                                <a:srgbClr val="C00000"/>
                              </a:solidFill>
                              <a:latin typeface="Cambria Math" panose="02040503050406030204" pitchFamily="18" charset="0"/>
                            </a:rPr>
                          </m:ctrlPr>
                        </m:naryPr>
                        <m:sub>
                          <m:sSub>
                            <m:sSubPr>
                              <m:ctrlPr>
                                <a:rPr lang="zh-CN" altLang="en-US" sz="2400" b="0" i="1">
                                  <a:solidFill>
                                    <a:srgbClr val="C00000"/>
                                  </a:solidFill>
                                  <a:latin typeface="Cambria Math" panose="02040503050406030204" pitchFamily="18" charset="0"/>
                                </a:rPr>
                              </m:ctrlPr>
                            </m:sSubPr>
                            <m:e>
                              <m:r>
                                <a:rPr lang="zh-CN" altLang="en-US" sz="2400" b="0" i="1">
                                  <a:solidFill>
                                    <a:srgbClr val="C00000"/>
                                  </a:solidFill>
                                  <a:latin typeface="Cambria Math" panose="02040503050406030204" pitchFamily="18" charset="0"/>
                                </a:rPr>
                                <m:t>𝑋</m:t>
                              </m:r>
                            </m:e>
                            <m:sub>
                              <m:r>
                                <a:rPr lang="zh-CN" altLang="en-US" sz="2400" b="0" i="1">
                                  <a:solidFill>
                                    <a:srgbClr val="C00000"/>
                                  </a:solidFill>
                                  <a:latin typeface="Cambria Math" panose="02040503050406030204" pitchFamily="18" charset="0"/>
                                </a:rPr>
                                <m:t>𝑗</m:t>
                              </m:r>
                            </m:sub>
                          </m:sSub>
                          <m:r>
                            <a:rPr lang="zh-CN" altLang="en-US" sz="2400" b="0" i="0">
                              <a:solidFill>
                                <a:srgbClr val="C00000"/>
                              </a:solidFill>
                              <a:latin typeface="Cambria Math" panose="02040503050406030204" pitchFamily="18" charset="0"/>
                            </a:rPr>
                            <m:t>∈</m:t>
                          </m:r>
                          <m:sSubSup>
                            <m:sSubSupPr>
                              <m:ctrlPr>
                                <a:rPr lang="zh-CN" altLang="en-US" sz="2400" b="0" i="1">
                                  <a:solidFill>
                                    <a:srgbClr val="C00000"/>
                                  </a:solidFill>
                                  <a:latin typeface="Cambria Math" panose="02040503050406030204" pitchFamily="18" charset="0"/>
                                </a:rPr>
                              </m:ctrlPr>
                            </m:sSubSupPr>
                            <m:e>
                              <m:r>
                                <a:rPr lang="zh-CN" altLang="en-US" sz="2400" b="0" i="1">
                                  <a:solidFill>
                                    <a:srgbClr val="C00000"/>
                                  </a:solidFill>
                                  <a:latin typeface="Cambria Math" panose="02040503050406030204" pitchFamily="18" charset="0"/>
                                </a:rPr>
                                <m:t>𝑆</m:t>
                              </m:r>
                            </m:e>
                            <m:sub>
                              <m:r>
                                <a:rPr lang="zh-CN" altLang="en-US" sz="2400" b="0" i="1">
                                  <a:solidFill>
                                    <a:srgbClr val="C00000"/>
                                  </a:solidFill>
                                  <a:latin typeface="Cambria Math" panose="02040503050406030204" pitchFamily="18" charset="0"/>
                                </a:rPr>
                                <m:t>𝑖</m:t>
                              </m:r>
                            </m:sub>
                            <m:sup>
                              <m:r>
                                <a:rPr lang="zh-CN" altLang="en-US" sz="2400" b="0" i="0">
                                  <a:solidFill>
                                    <a:srgbClr val="C00000"/>
                                  </a:solidFill>
                                  <a:latin typeface="Cambria Math" panose="02040503050406030204" pitchFamily="18" charset="0"/>
                                </a:rPr>
                                <m:t>′</m:t>
                              </m:r>
                            </m:sup>
                          </m:sSubSup>
                        </m:sub>
                        <m:sup/>
                        <m:e>
                          <m:r>
                            <a:rPr lang="zh-CN" altLang="en-US" sz="2400" b="0" i="1">
                              <a:solidFill>
                                <a:srgbClr val="C00000"/>
                              </a:solidFill>
                              <a:latin typeface="Cambria Math" panose="02040503050406030204" pitchFamily="18" charset="0"/>
                            </a:rPr>
                            <m:t>𝐿</m:t>
                          </m:r>
                          <m:d>
                            <m:dPr>
                              <m:ctrlPr>
                                <a:rPr lang="zh-CN" altLang="en-US" sz="2400" b="0" i="1">
                                  <a:solidFill>
                                    <a:srgbClr val="C00000"/>
                                  </a:solidFill>
                                  <a:latin typeface="Cambria Math" panose="02040503050406030204" pitchFamily="18" charset="0"/>
                                </a:rPr>
                              </m:ctrlPr>
                            </m:dPr>
                            <m:e>
                              <m:r>
                                <a:rPr lang="zh-CN" altLang="en-US" sz="2400" b="0" i="1">
                                  <a:solidFill>
                                    <a:srgbClr val="C00000"/>
                                  </a:solidFill>
                                  <a:latin typeface="Cambria Math" panose="02040503050406030204" pitchFamily="18" charset="0"/>
                                </a:rPr>
                                <m:t>𝑓</m:t>
                              </m:r>
                              <m:r>
                                <a:rPr lang="zh-CN" altLang="en-US" sz="2400" b="0" i="0">
                                  <a:solidFill>
                                    <a:srgbClr val="C00000"/>
                                  </a:solidFill>
                                  <a:latin typeface="Cambria Math" panose="02040503050406030204" pitchFamily="18" charset="0"/>
                                </a:rPr>
                                <m:t>(</m:t>
                              </m:r>
                              <m:sSub>
                                <m:sSubPr>
                                  <m:ctrlPr>
                                    <a:rPr lang="zh-CN" altLang="en-US" sz="2400" b="0" i="1">
                                      <a:solidFill>
                                        <a:srgbClr val="C00000"/>
                                      </a:solidFill>
                                      <a:latin typeface="Cambria Math" panose="02040503050406030204" pitchFamily="18" charset="0"/>
                                    </a:rPr>
                                  </m:ctrlPr>
                                </m:sSubPr>
                                <m:e>
                                  <m:r>
                                    <a:rPr lang="zh-CN" altLang="en-US" sz="2400" b="0" i="1">
                                      <a:solidFill>
                                        <a:srgbClr val="C00000"/>
                                      </a:solidFill>
                                      <a:latin typeface="Cambria Math" panose="02040503050406030204" pitchFamily="18" charset="0"/>
                                    </a:rPr>
                                    <m:t>𝑋</m:t>
                                  </m:r>
                                </m:e>
                                <m:sub>
                                  <m:r>
                                    <a:rPr lang="zh-CN" altLang="en-US" sz="2400" b="0" i="1">
                                      <a:solidFill>
                                        <a:srgbClr val="C00000"/>
                                      </a:solidFill>
                                      <a:latin typeface="Cambria Math" panose="02040503050406030204" pitchFamily="18" charset="0"/>
                                    </a:rPr>
                                    <m:t>𝑗</m:t>
                                  </m:r>
                                </m:sub>
                              </m:sSub>
                              <m:r>
                                <a:rPr lang="zh-CN" altLang="en-US" sz="2400" b="0" i="0">
                                  <a:solidFill>
                                    <a:srgbClr val="C00000"/>
                                  </a:solidFill>
                                  <a:latin typeface="Cambria Math" panose="02040503050406030204" pitchFamily="18" charset="0"/>
                                </a:rPr>
                                <m:t>),</m:t>
                              </m:r>
                              <m:sSub>
                                <m:sSubPr>
                                  <m:ctrlPr>
                                    <a:rPr lang="zh-CN" altLang="en-US" sz="2400" b="0" i="1">
                                      <a:solidFill>
                                        <a:srgbClr val="C00000"/>
                                      </a:solidFill>
                                      <a:latin typeface="Cambria Math" panose="02040503050406030204" pitchFamily="18" charset="0"/>
                                    </a:rPr>
                                  </m:ctrlPr>
                                </m:sSubPr>
                                <m:e>
                                  <m:r>
                                    <a:rPr lang="zh-CN" altLang="en-US" sz="2400" b="0" i="1">
                                      <a:solidFill>
                                        <a:srgbClr val="C00000"/>
                                      </a:solidFill>
                                      <a:latin typeface="Cambria Math" panose="02040503050406030204" pitchFamily="18" charset="0"/>
                                    </a:rPr>
                                    <m:t>𝑦</m:t>
                                  </m:r>
                                </m:e>
                                <m:sub>
                                  <m:r>
                                    <a:rPr lang="zh-CN" altLang="en-US" sz="2400" b="0" i="1">
                                      <a:solidFill>
                                        <a:srgbClr val="C00000"/>
                                      </a:solidFill>
                                      <a:latin typeface="Cambria Math" panose="02040503050406030204" pitchFamily="18" charset="0"/>
                                    </a:rPr>
                                    <m:t>𝑗</m:t>
                                  </m:r>
                                </m:sub>
                              </m:sSub>
                            </m:e>
                          </m:d>
                        </m:e>
                      </m:nary>
                    </m:oMath>
                  </m:oMathPara>
                </a14:m>
                <a:endParaRPr lang="zh-CN" altLang="en-US" sz="2400" dirty="0">
                  <a:solidFill>
                    <a:schemeClr val="tx1"/>
                  </a:solidFill>
                </a:endParaRPr>
              </a:p>
            </p:txBody>
          </p:sp>
        </mc:Choice>
        <mc:Fallback xmlns="">
          <p:sp>
            <p:nvSpPr>
              <p:cNvPr id="10" name="矩形 9">
                <a:extLst>
                  <a:ext uri="{FF2B5EF4-FFF2-40B4-BE49-F238E27FC236}">
                    <a16:creationId xmlns="" xmlns:a16="http://schemas.microsoft.com/office/drawing/2014/main" xmlns:a14="http://schemas.microsoft.com/office/drawing/2010/main" id="{DAC12174-93EA-407B-9924-630A5A41E3A7}"/>
                  </a:ext>
                </a:extLst>
              </p:cNvPr>
              <p:cNvSpPr>
                <a:spLocks noRot="1" noChangeAspect="1" noMove="1" noResize="1" noEditPoints="1" noAdjustHandles="1" noChangeArrowheads="1" noChangeShapeType="1" noTextEdit="1"/>
              </p:cNvSpPr>
              <p:nvPr/>
            </p:nvSpPr>
            <p:spPr>
              <a:xfrm>
                <a:off x="3587160" y="3662567"/>
                <a:ext cx="5532285" cy="1110560"/>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2456C750-801D-4C0C-96DA-7368D9B14909}"/>
                  </a:ext>
                </a:extLst>
              </p:cNvPr>
              <p:cNvSpPr/>
              <p:nvPr/>
            </p:nvSpPr>
            <p:spPr>
              <a:xfrm>
                <a:off x="614896" y="4886209"/>
                <a:ext cx="11016208" cy="1599412"/>
              </a:xfrm>
              <a:prstGeom prst="rect">
                <a:avLst/>
              </a:prstGeom>
            </p:spPr>
            <p:txBody>
              <a:bodyPr wrap="square">
                <a:spAutoFit/>
              </a:bodyPr>
              <a:lstStyle/>
              <a:p>
                <a:r>
                  <a:rPr lang="zh-CN" altLang="zh-CN" sz="2400" dirty="0">
                    <a:solidFill>
                      <a:schemeClr val="tx1"/>
                    </a:solidFill>
                    <a:cs typeface="Times New Roman" panose="02020603050405020304" pitchFamily="18" charset="0"/>
                  </a:rPr>
                  <a:t>其中</a:t>
                </a:r>
                <a14:m>
                  <m:oMath xmlns:m="http://schemas.openxmlformats.org/officeDocument/2006/math">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𝑓</m:t>
                    </m:r>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solidFill>
                              <a:schemeClr val="tx1"/>
                            </a:solidFill>
                            <a:effectLst/>
                            <a:latin typeface="Cambria Math" panose="02040503050406030204" pitchFamily="18" charset="0"/>
                            <a:ea typeface="Cambria Math" panose="02040503050406030204" pitchFamily="18" charset="0"/>
                          </a:rPr>
                        </m:ctrlPr>
                      </m:sSubPr>
                      <m:e>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400" dirty="0">
                    <a:solidFill>
                      <a:schemeClr val="tx1"/>
                    </a:solidFill>
                    <a:cs typeface="Times New Roman" panose="02020603050405020304" pitchFamily="18" charset="0"/>
                  </a:rPr>
                  <a:t>表示卷积神经网络对于样本</a:t>
                </a:r>
                <a14:m>
                  <m:oMath xmlns:m="http://schemas.openxmlformats.org/officeDocument/2006/math">
                    <m:sSub>
                      <m:sSubPr>
                        <m:ctrlPr>
                          <a:rPr lang="zh-CN" altLang="zh-CN" sz="2400" i="1">
                            <a:solidFill>
                              <a:schemeClr val="tx1"/>
                            </a:solidFill>
                            <a:effectLst/>
                            <a:latin typeface="Cambria Math" panose="02040503050406030204" pitchFamily="18" charset="0"/>
                            <a:ea typeface="Cambria Math" panose="02040503050406030204" pitchFamily="18" charset="0"/>
                          </a:rPr>
                        </m:ctrlPr>
                      </m:sSubPr>
                      <m:e>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𝑗</m:t>
                        </m:r>
                      </m:sub>
                    </m:sSub>
                  </m:oMath>
                </a14:m>
                <a:r>
                  <a:rPr lang="zh-CN" altLang="zh-CN" sz="2400" dirty="0">
                    <a:solidFill>
                      <a:schemeClr val="tx1"/>
                    </a:solidFill>
                    <a:cs typeface="Times New Roman" panose="02020603050405020304" pitchFamily="18" charset="0"/>
                  </a:rPr>
                  <a:t>的输出，</a:t>
                </a:r>
                <a14:m>
                  <m:oMath xmlns:m="http://schemas.openxmlformats.org/officeDocument/2006/math">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𝐿</m:t>
                    </m:r>
                  </m:oMath>
                </a14:m>
                <a:r>
                  <a:rPr lang="zh-CN" altLang="zh-CN" sz="2400" dirty="0">
                    <a:solidFill>
                      <a:schemeClr val="tx1"/>
                    </a:solidFill>
                    <a:cs typeface="Times New Roman" panose="02020603050405020304" pitchFamily="18" charset="0"/>
                  </a:rPr>
                  <a:t>为损失函数</a:t>
                </a:r>
                <a:r>
                  <a:rPr lang="en-US" altLang="zh-CN" sz="2400" dirty="0">
                    <a:solidFill>
                      <a:schemeClr val="tx1"/>
                    </a:solidFill>
                    <a:cs typeface="Times New Roman" panose="02020603050405020304" pitchFamily="18" charset="0"/>
                  </a:rPr>
                  <a:t>,</a:t>
                </a:r>
                <a:r>
                  <a:rPr lang="zh-CN" altLang="zh-CN" sz="2400" dirty="0">
                    <a:solidFill>
                      <a:schemeClr val="tx1"/>
                    </a:solidFill>
                  </a:rPr>
                  <a:t>如前所述，对于分类问题常采用</a:t>
                </a:r>
                <a14:m>
                  <m:oMath xmlns:m="http://schemas.openxmlformats.org/officeDocument/2006/math">
                    <m:r>
                      <m:rPr>
                        <m:sty m:val="p"/>
                      </m:rPr>
                      <a:rPr lang="en-US" altLang="zh-CN" sz="2400">
                        <a:solidFill>
                          <a:schemeClr val="tx1"/>
                        </a:solidFill>
                        <a:latin typeface="Cambria Math" panose="02040503050406030204" pitchFamily="18" charset="0"/>
                      </a:rPr>
                      <m:t>hinge</m:t>
                    </m:r>
                  </m:oMath>
                </a14:m>
                <a:r>
                  <a:rPr lang="zh-CN" altLang="zh-CN" sz="2400" dirty="0">
                    <a:solidFill>
                      <a:schemeClr val="tx1"/>
                    </a:solidFill>
                  </a:rPr>
                  <a:t>损失函数或交叉熵损失函数，而对于回归问题常采用平方误差损失函数或</a:t>
                </a:r>
                <a14:m>
                  <m:oMath xmlns:m="http://schemas.openxmlformats.org/officeDocument/2006/math">
                    <m:r>
                      <m:rPr>
                        <m:sty m:val="p"/>
                      </m:rPr>
                      <a:rPr lang="en-US" altLang="zh-CN" sz="2400">
                        <a:solidFill>
                          <a:schemeClr val="tx1"/>
                        </a:solidFill>
                        <a:latin typeface="Cambria Math" panose="02040503050406030204" pitchFamily="18" charset="0"/>
                      </a:rPr>
                      <m:t>KL</m:t>
                    </m:r>
                  </m:oMath>
                </a14:m>
                <a:r>
                  <a:rPr lang="zh-CN" altLang="zh-CN" sz="2400" dirty="0">
                    <a:solidFill>
                      <a:schemeClr val="tx1"/>
                    </a:solidFill>
                  </a:rPr>
                  <a:t>散度</a:t>
                </a:r>
                <a:r>
                  <a:rPr lang="zh-CN" altLang="zh-CN" sz="2400" dirty="0" smtClean="0">
                    <a:solidFill>
                      <a:schemeClr val="tx1"/>
                    </a:solidFill>
                  </a:rPr>
                  <a:t>。</a:t>
                </a:r>
                <a:r>
                  <a:rPr lang="zh-CN" altLang="en-US" sz="2400" dirty="0"/>
                  <a:t>为避免出现严重的过拟合现象，还可在损失函数中添加</a:t>
                </a:r>
                <a:r>
                  <a:rPr lang="zh-CN" altLang="en-US" sz="2400" dirty="0">
                    <a:solidFill>
                      <a:srgbClr val="FF0000"/>
                    </a:solidFill>
                  </a:rPr>
                  <a:t>正则化项</a:t>
                </a:r>
                <a:r>
                  <a:rPr lang="zh-CN" altLang="en-US" sz="2400" dirty="0"/>
                  <a:t>从而约束参数的取值。</a:t>
                </a:r>
                <a:endParaRPr lang="zh-CN" altLang="en-US" sz="2400" dirty="0">
                  <a:solidFill>
                    <a:schemeClr val="tx1"/>
                  </a:solidFill>
                </a:endParaRPr>
              </a:p>
            </p:txBody>
          </p:sp>
        </mc:Choice>
        <mc:Fallback xmlns="">
          <p:sp>
            <p:nvSpPr>
              <p:cNvPr id="11" name="矩形 10">
                <a:extLst>
                  <a:ext uri="{FF2B5EF4-FFF2-40B4-BE49-F238E27FC236}">
                    <a16:creationId xmlns="" xmlns:a16="http://schemas.microsoft.com/office/drawing/2014/main" xmlns:a14="http://schemas.microsoft.com/office/drawing/2010/main" id="{2456C750-801D-4C0C-96DA-7368D9B14909}"/>
                  </a:ext>
                </a:extLst>
              </p:cNvPr>
              <p:cNvSpPr>
                <a:spLocks noRot="1" noChangeAspect="1" noMove="1" noResize="1" noEditPoints="1" noAdjustHandles="1" noChangeArrowheads="1" noChangeShapeType="1" noTextEdit="1"/>
              </p:cNvSpPr>
              <p:nvPr/>
            </p:nvSpPr>
            <p:spPr>
              <a:xfrm>
                <a:off x="614896" y="4886209"/>
                <a:ext cx="11016208" cy="1599412"/>
              </a:xfrm>
              <a:prstGeom prst="rect">
                <a:avLst/>
              </a:prstGeom>
              <a:blipFill rotWithShape="1">
                <a:blip r:embed="rId6"/>
                <a:stretch>
                  <a:fillRect l="-885" t="-2290" r="-332" b="-80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06689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sym typeface="+mn-ea"/>
              </a:rPr>
              <a:t>卷积</a:t>
            </a:r>
            <a:r>
              <a:rPr lang="zh-CN" altLang="en-US" dirty="0" smtClean="0">
                <a:latin typeface="微软雅黑" panose="020B0503020204020204" pitchFamily="34" charset="-122"/>
                <a:ea typeface="微软雅黑" panose="020B0503020204020204" pitchFamily="34" charset="-122"/>
                <a:sym typeface="+mn-ea"/>
              </a:rPr>
              <a:t>神经网络概述</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内容占位符 2"/>
          <p:cNvSpPr>
            <a:spLocks noGrp="1"/>
          </p:cNvSpPr>
          <p:nvPr>
            <p:ph sz="quarter" idx="1"/>
          </p:nvPr>
        </p:nvSpPr>
        <p:spPr>
          <a:xfrm>
            <a:off x="915035" y="1465413"/>
            <a:ext cx="10515600" cy="5229711"/>
          </a:xfrm>
        </p:spPr>
        <p:txBody>
          <a:bodyPr/>
          <a:lstStyle/>
          <a:p>
            <a:r>
              <a:rPr lang="zh-CN" altLang="en-US" dirty="0" smtClean="0"/>
              <a:t>卷积</a:t>
            </a:r>
            <a:r>
              <a:rPr lang="zh-CN" altLang="en-US" dirty="0"/>
              <a:t>网络是由卷积层、池化层、全连接层交叉堆叠而成</a:t>
            </a:r>
            <a:r>
              <a:rPr lang="zh-CN" altLang="en-US" dirty="0" smtClean="0"/>
              <a:t>。</a:t>
            </a:r>
            <a:endParaRPr lang="en-US" altLang="zh-CN" dirty="0"/>
          </a:p>
          <a:p>
            <a:pPr lvl="1"/>
            <a:endParaRPr lang="en-US" altLang="zh-CN" dirty="0"/>
          </a:p>
          <a:p>
            <a:pPr lvl="1"/>
            <a:endParaRPr lang="en-US" altLang="zh-CN" dirty="0"/>
          </a:p>
          <a:p>
            <a:pPr lvl="1"/>
            <a:endParaRPr lang="en-US" altLang="zh-CN" sz="1800" dirty="0"/>
          </a:p>
          <a:p>
            <a:pPr lvl="1"/>
            <a:endParaRPr lang="en-US" altLang="zh-CN" sz="1800" dirty="0"/>
          </a:p>
          <a:p>
            <a:pPr lvl="1"/>
            <a:endParaRPr lang="en-US" altLang="zh-CN" sz="1800" dirty="0"/>
          </a:p>
          <a:p>
            <a:pPr lvl="1"/>
            <a:endParaRPr lang="en-US" altLang="zh-CN" sz="1800" dirty="0"/>
          </a:p>
        </p:txBody>
      </p:sp>
      <p:pic>
        <p:nvPicPr>
          <p:cNvPr id="6" name="图片 5">
            <a:extLst>
              <a:ext uri="{FF2B5EF4-FFF2-40B4-BE49-F238E27FC236}">
                <a16:creationId xmlns:a16="http://schemas.microsoft.com/office/drawing/2014/main" id="{72376370-B652-49F7-9C7F-1B2BBE706C69}"/>
              </a:ext>
            </a:extLst>
          </p:cNvPr>
          <p:cNvPicPr/>
          <p:nvPr/>
        </p:nvPicPr>
        <p:blipFill>
          <a:blip r:embed="rId3"/>
          <a:stretch>
            <a:fillRect/>
          </a:stretch>
        </p:blipFill>
        <p:spPr>
          <a:xfrm>
            <a:off x="1768296" y="2647708"/>
            <a:ext cx="9172593" cy="2098764"/>
          </a:xfrm>
          <a:prstGeom prst="rect">
            <a:avLst/>
          </a:prstGeom>
        </p:spPr>
      </p:pic>
    </p:spTree>
    <p:extLst>
      <p:ext uri="{BB962C8B-B14F-4D97-AF65-F5344CB8AC3E}">
        <p14:creationId xmlns:p14="http://schemas.microsoft.com/office/powerpoint/2010/main" val="41269548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卷积神经网络基本流程</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矩形 3">
            <a:extLst>
              <a:ext uri="{FF2B5EF4-FFF2-40B4-BE49-F238E27FC236}">
                <a16:creationId xmlns:a16="http://schemas.microsoft.com/office/drawing/2014/main" id="{6D322592-DD0D-4AF3-905D-3688E84B3EEA}"/>
              </a:ext>
            </a:extLst>
          </p:cNvPr>
          <p:cNvSpPr/>
          <p:nvPr/>
        </p:nvSpPr>
        <p:spPr>
          <a:xfrm>
            <a:off x="611559" y="1087887"/>
            <a:ext cx="4538899" cy="461665"/>
          </a:xfrm>
          <a:prstGeom prst="rect">
            <a:avLst/>
          </a:prstGeom>
        </p:spPr>
        <p:txBody>
          <a:bodyPr wrap="square">
            <a:spAutoFit/>
          </a:bodyPr>
          <a:lstStyle/>
          <a:p>
            <a:r>
              <a:rPr lang="zh-CN" altLang="en-US" sz="2400" b="1" dirty="0">
                <a:cs typeface="Times New Roman" panose="02020603050405020304" pitchFamily="18" charset="0"/>
              </a:rPr>
              <a:t>四．模型优化</a:t>
            </a:r>
            <a:r>
              <a:rPr lang="zh-CN" altLang="en-US" sz="2400" b="1" dirty="0" smtClean="0">
                <a:cs typeface="Times New Roman" panose="02020603050405020304" pitchFamily="18" charset="0"/>
              </a:rPr>
              <a:t>求解</a:t>
            </a:r>
            <a:endParaRPr lang="zh-CN" altLang="en-US" sz="2400" b="1" dirty="0">
              <a:cs typeface="Times New Roman" panose="02020603050405020304" pitchFamily="18" charset="0"/>
            </a:endParaRPr>
          </a:p>
        </p:txBody>
      </p:sp>
      <p:sp>
        <p:nvSpPr>
          <p:cNvPr id="12" name="矩形 11">
            <a:extLst>
              <a:ext uri="{FF2B5EF4-FFF2-40B4-BE49-F238E27FC236}">
                <a16:creationId xmlns:a16="http://schemas.microsoft.com/office/drawing/2014/main" id="{90AC3BFD-4A55-4AF0-923B-B8608DA997EE}"/>
              </a:ext>
            </a:extLst>
          </p:cNvPr>
          <p:cNvSpPr/>
          <p:nvPr/>
        </p:nvSpPr>
        <p:spPr>
          <a:xfrm>
            <a:off x="829940" y="1708066"/>
            <a:ext cx="10653847" cy="1200329"/>
          </a:xfrm>
          <a:prstGeom prst="rect">
            <a:avLst/>
          </a:prstGeom>
        </p:spPr>
        <p:txBody>
          <a:bodyPr wrap="square">
            <a:spAutoFit/>
          </a:bodyPr>
          <a:lstStyle/>
          <a:p>
            <a:r>
              <a:rPr lang="zh-CN" altLang="zh-CN" sz="2400" dirty="0">
                <a:solidFill>
                  <a:schemeClr val="tx1"/>
                </a:solidFill>
                <a:cs typeface="Times New Roman" panose="02020603050405020304" pitchFamily="18" charset="0"/>
              </a:rPr>
              <a:t>在卷积神经网络中，全连接层的反向传播过程与传统神经网络中的传播过程一致，但在卷积神经网络中存在卷积和池化等特殊操作，其梯度反向传播过程与传统前馈神经网络略有不同</a:t>
            </a:r>
            <a:r>
              <a:rPr lang="zh-CN" altLang="en-US" sz="2400" dirty="0">
                <a:solidFill>
                  <a:schemeClr val="tx1"/>
                </a:solidFill>
                <a:cs typeface="Times New Roman" panose="02020603050405020304" pitchFamily="18" charset="0"/>
              </a:rPr>
              <a:t>：</a:t>
            </a:r>
            <a:endParaRPr lang="zh-CN" altLang="en-US" sz="2400" dirty="0">
              <a:solidFill>
                <a:schemeClr val="tx1"/>
              </a:solidFill>
            </a:endParaRPr>
          </a:p>
        </p:txBody>
      </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142DDE58-B5B7-46EC-80E8-5C1E73A121BF}"/>
                  </a:ext>
                </a:extLst>
              </p:cNvPr>
              <p:cNvSpPr/>
              <p:nvPr/>
            </p:nvSpPr>
            <p:spPr>
              <a:xfrm>
                <a:off x="932768" y="3049071"/>
                <a:ext cx="10448190" cy="3200876"/>
              </a:xfrm>
              <a:prstGeom prst="rect">
                <a:avLst/>
              </a:prstGeom>
            </p:spPr>
            <p:txBody>
              <a:bodyPr wrap="square">
                <a:spAutoFit/>
              </a:bodyPr>
              <a:lstStyle/>
              <a:p>
                <a:r>
                  <a:rPr lang="zh-CN" altLang="en-US" sz="2400" dirty="0">
                    <a:solidFill>
                      <a:schemeClr val="tx1"/>
                    </a:solidFill>
                    <a:cs typeface="Times New Roman" panose="02020603050405020304" pitchFamily="18" charset="0"/>
                  </a:rPr>
                  <a:t>（</a:t>
                </a:r>
                <a:r>
                  <a:rPr lang="en-US" altLang="zh-CN" sz="2400" dirty="0">
                    <a:solidFill>
                      <a:schemeClr val="tx1"/>
                    </a:solidFill>
                    <a:cs typeface="Times New Roman" panose="02020603050405020304" pitchFamily="18" charset="0"/>
                  </a:rPr>
                  <a:t>1</a:t>
                </a:r>
                <a:r>
                  <a:rPr lang="zh-CN" altLang="en-US" sz="2400" dirty="0">
                    <a:solidFill>
                      <a:schemeClr val="tx1"/>
                    </a:solidFill>
                    <a:cs typeface="Times New Roman" panose="02020603050405020304" pitchFamily="18" charset="0"/>
                  </a:rPr>
                  <a:t>）</a:t>
                </a:r>
                <a:r>
                  <a:rPr lang="zh-CN" altLang="zh-CN" sz="2400" dirty="0">
                    <a:solidFill>
                      <a:schemeClr val="tx1"/>
                    </a:solidFill>
                    <a:cs typeface="Times New Roman" panose="02020603050405020304" pitchFamily="18" charset="0"/>
                  </a:rPr>
                  <a:t>一是池化层在在前向传播中对输入进行了下采样操作，此时无法再如传统神经网络中那样直接反向计算误差的具体取值</a:t>
                </a:r>
                <a:r>
                  <a:rPr lang="zh-CN" altLang="zh-CN" sz="2400" dirty="0" smtClean="0">
                    <a:solidFill>
                      <a:schemeClr val="tx1"/>
                    </a:solidFill>
                    <a:cs typeface="Times New Roman" panose="02020603050405020304" pitchFamily="18" charset="0"/>
                  </a:rPr>
                  <a:t>；</a:t>
                </a:r>
                <a:endParaRPr lang="en-US" altLang="zh-CN" sz="2400" dirty="0" smtClean="0">
                  <a:solidFill>
                    <a:schemeClr val="tx1"/>
                  </a:solidFill>
                  <a:cs typeface="Times New Roman" panose="02020603050405020304" pitchFamily="18" charset="0"/>
                </a:endParaRPr>
              </a:p>
              <a:p>
                <a:pPr>
                  <a:lnSpc>
                    <a:spcPct val="120000"/>
                  </a:lnSpc>
                </a:pPr>
                <a:r>
                  <a:rPr lang="zh-CN" altLang="en-US" sz="2400" dirty="0">
                    <a:cs typeface="Times New Roman" panose="02020603050405020304" pitchFamily="18" charset="0"/>
                  </a:rPr>
                  <a:t>（</a:t>
                </a:r>
                <a:r>
                  <a:rPr lang="en-US" altLang="zh-CN" sz="2400" dirty="0">
                    <a:cs typeface="Times New Roman" panose="02020603050405020304" pitchFamily="18" charset="0"/>
                  </a:rPr>
                  <a:t>2</a:t>
                </a:r>
                <a:r>
                  <a:rPr lang="zh-CN" altLang="en-US" sz="2400" dirty="0">
                    <a:cs typeface="Times New Roman" panose="02020603050405020304" pitchFamily="18" charset="0"/>
                  </a:rPr>
                  <a:t>）</a:t>
                </a:r>
                <a:r>
                  <a:rPr lang="zh-CN" altLang="zh-CN" sz="2400" dirty="0">
                    <a:cs typeface="Times New Roman" panose="02020603050405020304" pitchFamily="18" charset="0"/>
                  </a:rPr>
                  <a:t>二是卷积层是一个卷积核与输入进行卷积操作，最后将所有卷积的结果在深度上叠加得到当前的输出，而传统前馈神经网络中是直接进行矩阵乘法得到当前层的输出，因此卷积层的反向传播也有不同；</a:t>
                </a:r>
                <a:endParaRPr lang="en-US" altLang="zh-CN" sz="2400" dirty="0">
                  <a:cs typeface="Times New Roman" panose="02020603050405020304" pitchFamily="18" charset="0"/>
                </a:endParaRPr>
              </a:p>
              <a:p>
                <a:pPr>
                  <a:lnSpc>
                    <a:spcPct val="120000"/>
                  </a:lnSpc>
                  <a:spcBef>
                    <a:spcPts val="1200"/>
                  </a:spcBef>
                </a:pPr>
                <a:r>
                  <a:rPr lang="zh-CN" altLang="en-US" sz="2400" dirty="0">
                    <a:cs typeface="Times New Roman" panose="02020603050405020304" pitchFamily="18" charset="0"/>
                  </a:rPr>
                  <a:t>（</a:t>
                </a:r>
                <a:r>
                  <a:rPr lang="en-US" altLang="zh-CN" sz="2400" dirty="0">
                    <a:cs typeface="Times New Roman" panose="02020603050405020304" pitchFamily="18" charset="0"/>
                  </a:rPr>
                  <a:t>3</a:t>
                </a:r>
                <a:r>
                  <a:rPr lang="zh-CN" altLang="en-US" sz="2400" dirty="0">
                    <a:cs typeface="Times New Roman" panose="02020603050405020304" pitchFamily="18" charset="0"/>
                  </a:rPr>
                  <a:t>）</a:t>
                </a:r>
                <a:r>
                  <a:rPr lang="zh-CN" altLang="zh-CN" sz="2400" dirty="0">
                    <a:cs typeface="Times New Roman" panose="02020603050405020304" pitchFamily="18" charset="0"/>
                  </a:rPr>
                  <a:t>三是在卷积层中，由于</a:t>
                </a:r>
                <a14:m>
                  <m:oMath xmlns:m="http://schemas.openxmlformats.org/officeDocument/2006/math">
                    <m:r>
                      <a:rPr lang="en-US" altLang="zh-CN" sz="2400" b="1" i="1">
                        <a:latin typeface="Cambria Math" panose="02040503050406030204" pitchFamily="18" charset="0"/>
                        <a:ea typeface="宋体" panose="02010600030101010101" pitchFamily="2" charset="-122"/>
                        <a:cs typeface="Times New Roman" panose="02020603050405020304" pitchFamily="18" charset="0"/>
                      </a:rPr>
                      <m:t>𝑾</m:t>
                    </m:r>
                  </m:oMath>
                </a14:m>
                <a:r>
                  <a:rPr lang="zh-CN" altLang="zh-CN" sz="2400" dirty="0">
                    <a:cs typeface="Times New Roman" panose="02020603050405020304" pitchFamily="18" charset="0"/>
                  </a:rPr>
                  <a:t>使用的运算是卷积，那么反向传播时池化层传播而来的误差推导出该层的所有卷积核的</a:t>
                </a:r>
                <a14:m>
                  <m:oMath xmlns:m="http://schemas.openxmlformats.org/officeDocument/2006/math">
                    <m:r>
                      <a:rPr lang="en-US" altLang="zh-CN" sz="2400" b="1" i="1">
                        <a:latin typeface="Cambria Math" panose="02040503050406030204" pitchFamily="18" charset="0"/>
                        <a:ea typeface="宋体" panose="02010600030101010101" pitchFamily="2" charset="-122"/>
                        <a:cs typeface="Times New Roman" panose="02020603050405020304" pitchFamily="18" charset="0"/>
                      </a:rPr>
                      <m:t>𝑾</m:t>
                    </m:r>
                  </m:oMath>
                </a14:m>
                <a:r>
                  <a:rPr lang="zh-CN" altLang="zh-CN" sz="2400" dirty="0">
                    <a:cs typeface="Times New Roman" panose="02020603050405020304" pitchFamily="18" charset="0"/>
                  </a:rPr>
                  <a:t>、</a:t>
                </a:r>
                <a14:m>
                  <m:oMath xmlns:m="http://schemas.openxmlformats.org/officeDocument/2006/math">
                    <m:r>
                      <a:rPr lang="en-US" altLang="zh-CN" sz="2400" b="1" i="1">
                        <a:latin typeface="Cambria Math" panose="02040503050406030204" pitchFamily="18" charset="0"/>
                        <a:ea typeface="宋体" panose="02010600030101010101" pitchFamily="2" charset="-122"/>
                        <a:cs typeface="Times New Roman" panose="02020603050405020304" pitchFamily="18" charset="0"/>
                      </a:rPr>
                      <m:t>𝒃</m:t>
                    </m:r>
                  </m:oMath>
                </a14:m>
                <a:r>
                  <a:rPr lang="zh-CN" altLang="zh-CN" sz="2400" dirty="0">
                    <a:cs typeface="Times New Roman" panose="02020603050405020304" pitchFamily="18" charset="0"/>
                  </a:rPr>
                  <a:t>的方式不同</a:t>
                </a:r>
                <a:r>
                  <a:rPr lang="zh-CN" altLang="zh-CN" sz="2400" dirty="0" smtClean="0">
                    <a:cs typeface="Times New Roman" panose="02020603050405020304" pitchFamily="18" charset="0"/>
                  </a:rPr>
                  <a:t>。</a:t>
                </a:r>
                <a:endParaRPr lang="zh-CN" altLang="en-US" sz="2400" dirty="0"/>
              </a:p>
            </p:txBody>
          </p:sp>
        </mc:Choice>
        <mc:Fallback xmlns="">
          <p:sp>
            <p:nvSpPr>
              <p:cNvPr id="13" name="矩形 12">
                <a:extLst>
                  <a:ext uri="{FF2B5EF4-FFF2-40B4-BE49-F238E27FC236}">
                    <a16:creationId xmlns="" xmlns:a16="http://schemas.microsoft.com/office/drawing/2014/main" id="{142DDE58-B5B7-46EC-80E8-5C1E73A121BF}"/>
                  </a:ext>
                </a:extLst>
              </p:cNvPr>
              <p:cNvSpPr>
                <a:spLocks noRot="1" noChangeAspect="1" noMove="1" noResize="1" noEditPoints="1" noAdjustHandles="1" noChangeArrowheads="1" noChangeShapeType="1" noTextEdit="1"/>
              </p:cNvSpPr>
              <p:nvPr/>
            </p:nvSpPr>
            <p:spPr>
              <a:xfrm>
                <a:off x="932768" y="3049071"/>
                <a:ext cx="10448190" cy="3200876"/>
              </a:xfrm>
              <a:prstGeom prst="rect">
                <a:avLst/>
              </a:prstGeom>
              <a:blipFill rotWithShape="1">
                <a:blip r:embed="rId3"/>
                <a:stretch>
                  <a:fillRect l="-875" t="-1333" r="-467" b="-2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842151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卷积神经网络基本流程</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矩形 3">
            <a:extLst>
              <a:ext uri="{FF2B5EF4-FFF2-40B4-BE49-F238E27FC236}">
                <a16:creationId xmlns:a16="http://schemas.microsoft.com/office/drawing/2014/main" id="{6D322592-DD0D-4AF3-905D-3688E84B3EEA}"/>
              </a:ext>
            </a:extLst>
          </p:cNvPr>
          <p:cNvSpPr/>
          <p:nvPr/>
        </p:nvSpPr>
        <p:spPr>
          <a:xfrm>
            <a:off x="611559" y="1087887"/>
            <a:ext cx="4538899" cy="461665"/>
          </a:xfrm>
          <a:prstGeom prst="rect">
            <a:avLst/>
          </a:prstGeom>
        </p:spPr>
        <p:txBody>
          <a:bodyPr wrap="square">
            <a:spAutoFit/>
          </a:bodyPr>
          <a:lstStyle/>
          <a:p>
            <a:r>
              <a:rPr lang="zh-CN" altLang="en-US" sz="2400" b="1" dirty="0">
                <a:cs typeface="Times New Roman" panose="02020603050405020304" pitchFamily="18" charset="0"/>
              </a:rPr>
              <a:t>四．模型优化</a:t>
            </a:r>
            <a:r>
              <a:rPr lang="zh-CN" altLang="en-US" sz="2400" b="1" dirty="0" smtClean="0">
                <a:cs typeface="Times New Roman" panose="02020603050405020304" pitchFamily="18" charset="0"/>
              </a:rPr>
              <a:t>求解</a:t>
            </a:r>
            <a:endParaRPr lang="zh-CN" altLang="en-US" sz="2400" b="1" dirty="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273B9CB-EFE1-4356-939B-496FF06520C5}"/>
                  </a:ext>
                </a:extLst>
              </p:cNvPr>
              <p:cNvSpPr/>
              <p:nvPr/>
            </p:nvSpPr>
            <p:spPr>
              <a:xfrm>
                <a:off x="611558" y="1928119"/>
                <a:ext cx="10764653" cy="1938992"/>
              </a:xfrm>
              <a:prstGeom prst="rect">
                <a:avLst/>
              </a:prstGeom>
            </p:spPr>
            <p:txBody>
              <a:bodyPr wrap="square">
                <a:spAutoFit/>
              </a:bodyPr>
              <a:lstStyle/>
              <a:p>
                <a:r>
                  <a:rPr lang="zh-CN" altLang="en-US" sz="2400" dirty="0">
                    <a:solidFill>
                      <a:schemeClr val="tx1"/>
                    </a:solidFill>
                    <a:cs typeface="Times New Roman" panose="02020603050405020304" pitchFamily="18" charset="0"/>
                  </a:rPr>
                  <a:t>（</a:t>
                </a:r>
                <a:r>
                  <a:rPr lang="en-US" altLang="zh-CN" sz="2400" dirty="0">
                    <a:solidFill>
                      <a:schemeClr val="tx1"/>
                    </a:solidFill>
                    <a:cs typeface="Times New Roman" panose="02020603050405020304" pitchFamily="18" charset="0"/>
                  </a:rPr>
                  <a:t>1</a:t>
                </a:r>
                <a:r>
                  <a:rPr lang="zh-CN" altLang="en-US" sz="2400" dirty="0">
                    <a:solidFill>
                      <a:schemeClr val="tx1"/>
                    </a:solidFill>
                    <a:cs typeface="Times New Roman" panose="02020603050405020304" pitchFamily="18" charset="0"/>
                  </a:rPr>
                  <a:t>）</a:t>
                </a:r>
                <a:r>
                  <a:rPr lang="zh-CN" altLang="zh-CN" sz="2400" dirty="0">
                    <a:solidFill>
                      <a:schemeClr val="tx1"/>
                    </a:solidFill>
                    <a:cs typeface="Times New Roman" panose="02020603050405020304" pitchFamily="18" charset="0"/>
                  </a:rPr>
                  <a:t>首先考虑从池化层开始的梯度反向传播计算方式，在反向传播过程中需要求得池化层之前隐藏层梯度，但由于池化操作丢失了数据矩阵的部分信息，因此只能精确计算池化后数据矩阵的误差取值而无法精确计算池化之前数据矩阵中每一个元素所对应的误差，但可通过</a:t>
                </a:r>
                <a:r>
                  <a:rPr lang="zh-CN" altLang="zh-CN" sz="2400" b="1" dirty="0">
                    <a:solidFill>
                      <a:schemeClr val="accent6"/>
                    </a:solidFill>
                    <a:cs typeface="Times New Roman" panose="02020603050405020304" pitchFamily="18" charset="0"/>
                  </a:rPr>
                  <a:t>上采样</a:t>
                </a:r>
                <a:r>
                  <a:rPr lang="zh-CN" altLang="zh-CN" sz="2400" b="1" dirty="0">
                    <a:solidFill>
                      <a:schemeClr val="tx1"/>
                    </a:solidFill>
                    <a:cs typeface="Times New Roman" panose="02020603050405020304" pitchFamily="18" charset="0"/>
                  </a:rPr>
                  <a:t>（</a:t>
                </a:r>
                <a14:m>
                  <m:oMath xmlns:m="http://schemas.openxmlformats.org/officeDocument/2006/math">
                    <m:r>
                      <a:rPr lang="en-US" altLang="zh-CN" sz="2400" b="1"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𝐮𝐩𝐬𝐚𝐦𝐩𝐥𝐞</m:t>
                    </m:r>
                  </m:oMath>
                </a14:m>
                <a:r>
                  <a:rPr lang="zh-CN" altLang="zh-CN" sz="2400" b="1" dirty="0">
                    <a:solidFill>
                      <a:schemeClr val="tx1"/>
                    </a:solidFill>
                    <a:cs typeface="Times New Roman" panose="02020603050405020304" pitchFamily="18" charset="0"/>
                  </a:rPr>
                  <a:t>）</a:t>
                </a:r>
                <a:r>
                  <a:rPr lang="zh-CN" altLang="zh-CN" sz="2400" dirty="0">
                    <a:solidFill>
                      <a:schemeClr val="tx1"/>
                    </a:solidFill>
                    <a:cs typeface="Times New Roman" panose="02020603050405020304" pitchFamily="18" charset="0"/>
                  </a:rPr>
                  <a:t>操作对这些误差取值进行估计。</a:t>
                </a:r>
                <a:endParaRPr lang="zh-CN" altLang="en-US" sz="2400" dirty="0">
                  <a:solidFill>
                    <a:schemeClr val="tx1"/>
                  </a:solidFill>
                </a:endParaRPr>
              </a:p>
            </p:txBody>
          </p:sp>
        </mc:Choice>
        <mc:Fallback xmlns="">
          <p:sp>
            <p:nvSpPr>
              <p:cNvPr id="6" name="矩形 5">
                <a:extLst>
                  <a:ext uri="{FF2B5EF4-FFF2-40B4-BE49-F238E27FC236}">
                    <a16:creationId xmlns="" xmlns:a16="http://schemas.microsoft.com/office/drawing/2014/main" xmlns:a14="http://schemas.microsoft.com/office/drawing/2010/main" id="{0273B9CB-EFE1-4356-939B-496FF06520C5}"/>
                  </a:ext>
                </a:extLst>
              </p:cNvPr>
              <p:cNvSpPr>
                <a:spLocks noRot="1" noChangeAspect="1" noMove="1" noResize="1" noEditPoints="1" noAdjustHandles="1" noChangeArrowheads="1" noChangeShapeType="1" noTextEdit="1"/>
              </p:cNvSpPr>
              <p:nvPr/>
            </p:nvSpPr>
            <p:spPr>
              <a:xfrm>
                <a:off x="611558" y="1928119"/>
                <a:ext cx="10764653" cy="1938992"/>
              </a:xfrm>
              <a:prstGeom prst="rect">
                <a:avLst/>
              </a:prstGeom>
              <a:blipFill rotWithShape="1">
                <a:blip r:embed="rId3"/>
                <a:stretch>
                  <a:fillRect l="-849" t="-2201" r="-680" b="-6604"/>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E0E44B7A-3E42-4543-9018-503D7CE0DFE1}"/>
              </a:ext>
            </a:extLst>
          </p:cNvPr>
          <p:cNvSpPr/>
          <p:nvPr/>
        </p:nvSpPr>
        <p:spPr>
          <a:xfrm>
            <a:off x="806824" y="4139527"/>
            <a:ext cx="10367682" cy="1569660"/>
          </a:xfrm>
          <a:prstGeom prst="rect">
            <a:avLst/>
          </a:prstGeom>
        </p:spPr>
        <p:txBody>
          <a:bodyPr wrap="square">
            <a:spAutoFit/>
          </a:bodyPr>
          <a:lstStyle/>
          <a:p>
            <a:pPr>
              <a:lnSpc>
                <a:spcPct val="120000"/>
              </a:lnSpc>
            </a:pPr>
            <a:r>
              <a:rPr lang="zh-CN" altLang="zh-CN" sz="2000" dirty="0">
                <a:solidFill>
                  <a:schemeClr val="tx1"/>
                </a:solidFill>
                <a:cs typeface="Times New Roman" panose="02020603050405020304" pitchFamily="18" charset="0"/>
              </a:rPr>
              <a:t>上采样可将池化所得矩阵恢复为池化之前相同大小，对于平均池化和最大最小值池化方式，所对应的上采样操作有所不同，平均池化方式将子区域对应的误差平均分配给该子区域中各个元素，而最大最小值池化所对应得上采样方式则将子区域对应的误差填回对应位置，并设置其余元素取值为</a:t>
            </a:r>
            <a:r>
              <a:rPr lang="en-US" altLang="zh-CN" sz="2000" dirty="0">
                <a:solidFill>
                  <a:schemeClr val="tx1"/>
                </a:solidFill>
                <a:cs typeface="Times New Roman" panose="02020603050405020304" pitchFamily="18" charset="0"/>
              </a:rPr>
              <a:t>0</a:t>
            </a:r>
            <a:r>
              <a:rPr lang="zh-CN" altLang="zh-CN" sz="2000" dirty="0" smtClean="0">
                <a:solidFill>
                  <a:schemeClr val="tx1"/>
                </a:solidFill>
                <a:cs typeface="Times New Roman" panose="02020603050405020304" pitchFamily="18" charset="0"/>
              </a:rPr>
              <a:t>。</a:t>
            </a:r>
            <a:endParaRPr lang="zh-CN" altLang="en-US" sz="2000" dirty="0">
              <a:solidFill>
                <a:schemeClr val="tx1"/>
              </a:solidFill>
            </a:endParaRPr>
          </a:p>
        </p:txBody>
      </p:sp>
    </p:spTree>
    <p:extLst>
      <p:ext uri="{BB962C8B-B14F-4D97-AF65-F5344CB8AC3E}">
        <p14:creationId xmlns:p14="http://schemas.microsoft.com/office/powerpoint/2010/main" val="14999592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卷积神经网络基本流程</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矩形 3">
            <a:extLst>
              <a:ext uri="{FF2B5EF4-FFF2-40B4-BE49-F238E27FC236}">
                <a16:creationId xmlns:a16="http://schemas.microsoft.com/office/drawing/2014/main" id="{6D322592-DD0D-4AF3-905D-3688E84B3EEA}"/>
              </a:ext>
            </a:extLst>
          </p:cNvPr>
          <p:cNvSpPr/>
          <p:nvPr/>
        </p:nvSpPr>
        <p:spPr>
          <a:xfrm>
            <a:off x="611559" y="1087887"/>
            <a:ext cx="4538899" cy="461665"/>
          </a:xfrm>
          <a:prstGeom prst="rect">
            <a:avLst/>
          </a:prstGeom>
        </p:spPr>
        <p:txBody>
          <a:bodyPr wrap="square">
            <a:spAutoFit/>
          </a:bodyPr>
          <a:lstStyle/>
          <a:p>
            <a:r>
              <a:rPr lang="zh-CN" altLang="en-US" sz="2400" b="1" dirty="0">
                <a:cs typeface="Times New Roman" panose="02020603050405020304" pitchFamily="18" charset="0"/>
              </a:rPr>
              <a:t>四．模型优化</a:t>
            </a:r>
            <a:r>
              <a:rPr lang="zh-CN" altLang="en-US" sz="2400" b="1" dirty="0" smtClean="0">
                <a:cs typeface="Times New Roman" panose="02020603050405020304" pitchFamily="18" charset="0"/>
              </a:rPr>
              <a:t>求解</a:t>
            </a:r>
            <a:endParaRPr lang="zh-CN" altLang="en-US" sz="2400" b="1" dirty="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1063185" y="1761403"/>
                <a:ext cx="5386026" cy="509883"/>
              </a:xfrm>
              <a:prstGeom prst="rect">
                <a:avLst/>
              </a:prstGeom>
            </p:spPr>
            <p:txBody>
              <a:bodyPr wrap="none">
                <a:spAutoFit/>
              </a:bodyPr>
              <a:lstStyle/>
              <a:p>
                <a:pPr>
                  <a:lnSpc>
                    <a:spcPct val="120000"/>
                  </a:lnSpc>
                </a:pPr>
                <a:r>
                  <a:rPr lang="zh-CN" altLang="zh-CN" sz="2400" dirty="0">
                    <a:cs typeface="Times New Roman" panose="02020603050405020304" pitchFamily="18" charset="0"/>
                  </a:rPr>
                  <a:t>以池化层所对应的误差矩阵为</a:t>
                </a:r>
                <a14:m>
                  <m:oMath xmlns:m="http://schemas.openxmlformats.org/officeDocument/2006/math">
                    <m:sSup>
                      <m:sSupPr>
                        <m:ctrlPr>
                          <a:rPr lang="zh-CN" altLang="zh-CN" sz="2400" i="1">
                            <a:latin typeface="Cambria Math" panose="02040503050406030204" pitchFamily="18" charset="0"/>
                            <a:ea typeface="Cambria Math" panose="02040503050406030204" pitchFamily="18" charset="0"/>
                          </a:rPr>
                        </m:ctrlPr>
                      </m:sSupPr>
                      <m:e>
                        <m:r>
                          <a:rPr lang="en-US" altLang="zh-CN" sz="2400" b="1" i="1">
                            <a:latin typeface="Cambria Math" panose="02040503050406030204" pitchFamily="18" charset="0"/>
                            <a:ea typeface="宋体" panose="02010600030101010101" pitchFamily="2" charset="-122"/>
                            <a:cs typeface="Times New Roman" panose="02020603050405020304" pitchFamily="18" charset="0"/>
                          </a:rPr>
                          <m:t>𝜹</m:t>
                        </m:r>
                      </m:e>
                      <m:sup>
                        <m:r>
                          <a:rPr lang="en-US" altLang="zh-CN" sz="2400" i="1">
                            <a:latin typeface="Cambria Math" panose="02040503050406030204" pitchFamily="18" charset="0"/>
                            <a:ea typeface="宋体" panose="02010600030101010101" pitchFamily="2" charset="-122"/>
                            <a:cs typeface="Times New Roman" panose="02020603050405020304" pitchFamily="18" charset="0"/>
                          </a:rPr>
                          <m:t>𝑙</m:t>
                        </m:r>
                      </m:sup>
                    </m:sSup>
                  </m:oMath>
                </a14:m>
                <a:r>
                  <a:rPr lang="zh-CN" altLang="zh-CN" sz="2400" dirty="0">
                    <a:cs typeface="Times New Roman" panose="02020603050405020304" pitchFamily="18" charset="0"/>
                  </a:rPr>
                  <a:t>为例，</a:t>
                </a:r>
                <a:endParaRPr lang="zh-CN" altLang="en-US" sz="2400" dirty="0"/>
              </a:p>
            </p:txBody>
          </p:sp>
        </mc:Choice>
        <mc:Fallback xmlns="">
          <p:sp>
            <p:nvSpPr>
              <p:cNvPr id="3" name="矩形 2"/>
              <p:cNvSpPr>
                <a:spLocks noRot="1" noChangeAspect="1" noMove="1" noResize="1" noEditPoints="1" noAdjustHandles="1" noChangeArrowheads="1" noChangeShapeType="1" noTextEdit="1"/>
              </p:cNvSpPr>
              <p:nvPr/>
            </p:nvSpPr>
            <p:spPr>
              <a:xfrm>
                <a:off x="1063185" y="1761403"/>
                <a:ext cx="5386026" cy="509883"/>
              </a:xfrm>
              <a:prstGeom prst="rect">
                <a:avLst/>
              </a:prstGeom>
              <a:blipFill rotWithShape="1">
                <a:blip r:embed="rId3"/>
                <a:stretch>
                  <a:fillRect l="-1697" r="-792" b="-273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BA01D33F-0C3B-4210-8214-C877AAAA10B2}"/>
                  </a:ext>
                </a:extLst>
              </p:cNvPr>
              <p:cNvSpPr/>
              <p:nvPr/>
            </p:nvSpPr>
            <p:spPr>
              <a:xfrm>
                <a:off x="6341695" y="1662272"/>
                <a:ext cx="2160240" cy="70814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zh-CN" altLang="en-US" sz="2400" b="1" i="1" smtClean="0">
                              <a:solidFill>
                                <a:schemeClr val="tx1"/>
                              </a:solidFill>
                              <a:latin typeface="Cambria Math" panose="02040503050406030204" pitchFamily="18" charset="0"/>
                            </a:rPr>
                          </m:ctrlPr>
                        </m:sSupPr>
                        <m:e>
                          <m:r>
                            <a:rPr lang="zh-CN" altLang="en-US" sz="2400" b="1" i="1">
                              <a:solidFill>
                                <a:schemeClr val="tx1"/>
                              </a:solidFill>
                              <a:latin typeface="Cambria Math" panose="02040503050406030204" pitchFamily="18" charset="0"/>
                            </a:rPr>
                            <m:t>𝜹</m:t>
                          </m:r>
                        </m:e>
                        <m:sup>
                          <m:r>
                            <a:rPr lang="zh-CN" altLang="en-US" sz="2400" b="0" i="1">
                              <a:solidFill>
                                <a:schemeClr val="tx1"/>
                              </a:solidFill>
                              <a:latin typeface="Cambria Math" panose="02040503050406030204" pitchFamily="18" charset="0"/>
                            </a:rPr>
                            <m:t>𝑙</m:t>
                          </m:r>
                        </m:sup>
                      </m:sSup>
                      <m:r>
                        <a:rPr lang="zh-CN" altLang="en-US" sz="2400" b="0" i="0">
                          <a:solidFill>
                            <a:schemeClr val="tx1"/>
                          </a:solidFill>
                          <a:latin typeface="Cambria Math" panose="02040503050406030204" pitchFamily="18" charset="0"/>
                        </a:rPr>
                        <m:t>=</m:t>
                      </m:r>
                      <m:d>
                        <m:dPr>
                          <m:ctrlPr>
                            <a:rPr lang="zh-CN" altLang="en-US" sz="2400" b="0" i="1">
                              <a:solidFill>
                                <a:schemeClr val="tx1"/>
                              </a:solidFill>
                              <a:latin typeface="Cambria Math" panose="02040503050406030204" pitchFamily="18" charset="0"/>
                            </a:rPr>
                          </m:ctrlPr>
                        </m:dPr>
                        <m:e>
                          <m:m>
                            <m:mPr>
                              <m:plcHide m:val="on"/>
                              <m:mcs>
                                <m:mc>
                                  <m:mcPr>
                                    <m:count m:val="2"/>
                                    <m:mcJc m:val="center"/>
                                  </m:mcPr>
                                </m:mc>
                              </m:mcs>
                              <m:ctrlPr>
                                <a:rPr lang="zh-CN" altLang="en-US" sz="2400" b="0" i="1">
                                  <a:solidFill>
                                    <a:schemeClr val="tx1"/>
                                  </a:solidFill>
                                  <a:latin typeface="Cambria Math" panose="02040503050406030204" pitchFamily="18" charset="0"/>
                                </a:rPr>
                              </m:ctrlPr>
                            </m:mPr>
                            <m:mr>
                              <m:e>
                                <m:r>
                                  <a:rPr lang="zh-CN" altLang="en-US" sz="2400" b="0" i="0">
                                    <a:solidFill>
                                      <a:schemeClr val="tx1"/>
                                    </a:solidFill>
                                    <a:latin typeface="Cambria Math" panose="02040503050406030204" pitchFamily="18" charset="0"/>
                                  </a:rPr>
                                  <m:t>2</m:t>
                                </m:r>
                              </m:e>
                              <m:e>
                                <m:r>
                                  <a:rPr lang="zh-CN" altLang="en-US" sz="2400" b="0" i="0">
                                    <a:solidFill>
                                      <a:schemeClr val="tx1"/>
                                    </a:solidFill>
                                    <a:latin typeface="Cambria Math" panose="02040503050406030204" pitchFamily="18" charset="0"/>
                                  </a:rPr>
                                  <m:t>6</m:t>
                                </m:r>
                              </m:e>
                            </m:mr>
                            <m:mr>
                              <m:e>
                                <m:r>
                                  <a:rPr lang="zh-CN" altLang="en-US" sz="2400" b="0" i="0">
                                    <a:solidFill>
                                      <a:schemeClr val="tx1"/>
                                    </a:solidFill>
                                    <a:latin typeface="Cambria Math" panose="02040503050406030204" pitchFamily="18" charset="0"/>
                                  </a:rPr>
                                  <m:t>8</m:t>
                                </m:r>
                              </m:e>
                              <m:e>
                                <m:r>
                                  <a:rPr lang="zh-CN" altLang="en-US" sz="2400" b="0" i="0">
                                    <a:solidFill>
                                      <a:schemeClr val="tx1"/>
                                    </a:solidFill>
                                    <a:latin typeface="Cambria Math" panose="02040503050406030204" pitchFamily="18" charset="0"/>
                                  </a:rPr>
                                  <m:t>4</m:t>
                                </m:r>
                              </m:e>
                            </m:mr>
                          </m:m>
                        </m:e>
                      </m:d>
                    </m:oMath>
                  </m:oMathPara>
                </a14:m>
                <a:endParaRPr lang="zh-CN" altLang="en-US" sz="2400" dirty="0">
                  <a:solidFill>
                    <a:schemeClr val="tx1"/>
                  </a:solidFill>
                </a:endParaRPr>
              </a:p>
            </p:txBody>
          </p:sp>
        </mc:Choice>
        <mc:Fallback xmlns="">
          <p:sp>
            <p:nvSpPr>
              <p:cNvPr id="8" name="矩形 7">
                <a:extLst>
                  <a:ext uri="{FF2B5EF4-FFF2-40B4-BE49-F238E27FC236}">
                    <a16:creationId xmlns="" xmlns:a16="http://schemas.microsoft.com/office/drawing/2014/main" xmlns:a14="http://schemas.microsoft.com/office/drawing/2010/main" id="{BA01D33F-0C3B-4210-8214-C877AAAA10B2}"/>
                  </a:ext>
                </a:extLst>
              </p:cNvPr>
              <p:cNvSpPr>
                <a:spLocks noRot="1" noChangeAspect="1" noMove="1" noResize="1" noEditPoints="1" noAdjustHandles="1" noChangeArrowheads="1" noChangeShapeType="1" noTextEdit="1"/>
              </p:cNvSpPr>
              <p:nvPr/>
            </p:nvSpPr>
            <p:spPr>
              <a:xfrm>
                <a:off x="6341695" y="1662272"/>
                <a:ext cx="2160240" cy="708143"/>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23BE1795-92DE-4B15-86AA-3BE9659169FB}"/>
                  </a:ext>
                </a:extLst>
              </p:cNvPr>
              <p:cNvSpPr/>
              <p:nvPr/>
            </p:nvSpPr>
            <p:spPr>
              <a:xfrm>
                <a:off x="976602" y="2683314"/>
                <a:ext cx="10278585" cy="953081"/>
              </a:xfrm>
              <a:prstGeom prst="rect">
                <a:avLst/>
              </a:prstGeom>
            </p:spPr>
            <p:txBody>
              <a:bodyPr wrap="square">
                <a:spAutoFit/>
              </a:bodyPr>
              <a:lstStyle/>
              <a:p>
                <a:pPr indent="266700" algn="just">
                  <a:lnSpc>
                    <a:spcPct val="120000"/>
                  </a:lnSpc>
                  <a:spcAft>
                    <a:spcPts val="0"/>
                  </a:spcAft>
                </a:pPr>
                <a:r>
                  <a:rPr lang="zh-CN" altLang="zh-CN" sz="2400" kern="100" dirty="0">
                    <a:solidFill>
                      <a:schemeClr val="tx1"/>
                    </a:solidFill>
                    <a:cs typeface="Times New Roman" panose="02020603050405020304" pitchFamily="18" charset="0"/>
                  </a:rPr>
                  <a:t>假设池化区域互不相交并且大小为</a:t>
                </a:r>
                <a14:m>
                  <m:oMath xmlns:m="http://schemas.openxmlformats.org/officeDocument/2006/math">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2×2</m:t>
                    </m:r>
                  </m:oMath>
                </a14:m>
                <a:r>
                  <a:rPr lang="zh-CN" altLang="zh-CN" sz="2400" kern="100" dirty="0">
                    <a:solidFill>
                      <a:schemeClr val="tx1"/>
                    </a:solidFill>
                    <a:cs typeface="Times New Roman" panose="02020603050405020304" pitchFamily="18" charset="0"/>
                  </a:rPr>
                  <a:t>，则有池化前数据矩阵大小为</a:t>
                </a:r>
                <a14:m>
                  <m:oMath xmlns:m="http://schemas.openxmlformats.org/officeDocument/2006/math">
                    <m:r>
                      <a:rPr lang="en-US" altLang="zh-CN" sz="2400"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4×4</m:t>
                    </m:r>
                  </m:oMath>
                </a14:m>
                <a:r>
                  <a:rPr lang="zh-CN" altLang="zh-CN" sz="2400" kern="100" dirty="0">
                    <a:solidFill>
                      <a:schemeClr val="tx1"/>
                    </a:solidFill>
                    <a:cs typeface="Times New Roman" panose="02020603050405020304" pitchFamily="18" charset="0"/>
                  </a:rPr>
                  <a:t>，若采用</a:t>
                </a:r>
                <a:r>
                  <a:rPr lang="zh-CN" altLang="zh-CN" sz="2400" kern="100" dirty="0">
                    <a:solidFill>
                      <a:schemeClr val="accent6"/>
                    </a:solidFill>
                    <a:cs typeface="Times New Roman" panose="02020603050405020304" pitchFamily="18" charset="0"/>
                  </a:rPr>
                  <a:t>平均池化</a:t>
                </a:r>
                <a:r>
                  <a:rPr lang="zh-CN" altLang="zh-CN" sz="2400" kern="100" dirty="0">
                    <a:solidFill>
                      <a:schemeClr val="tx1"/>
                    </a:solidFill>
                    <a:cs typeface="Times New Roman" panose="02020603050405020304" pitchFamily="18" charset="0"/>
                  </a:rPr>
                  <a:t>方式，则对</a:t>
                </a:r>
                <a14:m>
                  <m:oMath xmlns:m="http://schemas.openxmlformats.org/officeDocument/2006/math">
                    <m:sSup>
                      <m:sSup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𝜹</m:t>
                        </m:r>
                      </m:e>
                      <m:sup>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𝑙</m:t>
                        </m:r>
                      </m:sup>
                    </m:sSup>
                  </m:oMath>
                </a14:m>
                <a:r>
                  <a:rPr lang="zh-CN" altLang="zh-CN" sz="2400" kern="100" dirty="0">
                    <a:solidFill>
                      <a:schemeClr val="tx1"/>
                    </a:solidFill>
                    <a:cs typeface="Times New Roman" panose="02020603050405020304" pitchFamily="18" charset="0"/>
                  </a:rPr>
                  <a:t>进行上采样所得到的结果为：</a:t>
                </a:r>
              </a:p>
            </p:txBody>
          </p:sp>
        </mc:Choice>
        <mc:Fallback xmlns="">
          <p:sp>
            <p:nvSpPr>
              <p:cNvPr id="9" name="矩形 8">
                <a:extLst>
                  <a:ext uri="{FF2B5EF4-FFF2-40B4-BE49-F238E27FC236}">
                    <a16:creationId xmlns="" xmlns:a16="http://schemas.microsoft.com/office/drawing/2014/main" xmlns:a14="http://schemas.microsoft.com/office/drawing/2010/main" id="{23BE1795-92DE-4B15-86AA-3BE9659169FB}"/>
                  </a:ext>
                </a:extLst>
              </p:cNvPr>
              <p:cNvSpPr>
                <a:spLocks noRot="1" noChangeAspect="1" noMove="1" noResize="1" noEditPoints="1" noAdjustHandles="1" noChangeArrowheads="1" noChangeShapeType="1" noTextEdit="1"/>
              </p:cNvSpPr>
              <p:nvPr/>
            </p:nvSpPr>
            <p:spPr>
              <a:xfrm>
                <a:off x="976602" y="2683314"/>
                <a:ext cx="10278585" cy="953081"/>
              </a:xfrm>
              <a:prstGeom prst="rect">
                <a:avLst/>
              </a:prstGeom>
              <a:blipFill rotWithShape="1">
                <a:blip r:embed="rId5"/>
                <a:stretch>
                  <a:fillRect l="-119" r="-949" b="-140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7FCAC1B-E8FA-40C4-8368-0480BFCA2916}"/>
                  </a:ext>
                </a:extLst>
              </p:cNvPr>
              <p:cNvSpPr/>
              <p:nvPr/>
            </p:nvSpPr>
            <p:spPr>
              <a:xfrm>
                <a:off x="4120315" y="4121093"/>
                <a:ext cx="3991157" cy="14719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sz="2400" b="1" i="1" smtClean="0">
                              <a:solidFill>
                                <a:schemeClr val="tx1"/>
                              </a:solidFill>
                              <a:latin typeface="Cambria Math" panose="02040503050406030204" pitchFamily="18" charset="0"/>
                            </a:rPr>
                          </m:ctrlPr>
                        </m:sSubSupPr>
                        <m:e>
                          <m:r>
                            <a:rPr lang="zh-CN" altLang="en-US" sz="2400" b="1" i="1">
                              <a:solidFill>
                                <a:schemeClr val="tx1"/>
                              </a:solidFill>
                              <a:latin typeface="Cambria Math" panose="02040503050406030204" pitchFamily="18" charset="0"/>
                            </a:rPr>
                            <m:t>𝜹</m:t>
                          </m:r>
                        </m:e>
                        <m:sub>
                          <m:r>
                            <a:rPr lang="zh-CN" altLang="en-US" sz="2400" b="0" i="1">
                              <a:solidFill>
                                <a:schemeClr val="tx1"/>
                              </a:solidFill>
                              <a:latin typeface="Cambria Math" panose="02040503050406030204" pitchFamily="18" charset="0"/>
                            </a:rPr>
                            <m:t>𝑎</m:t>
                          </m:r>
                        </m:sub>
                        <m:sup>
                          <m:r>
                            <a:rPr lang="zh-CN" altLang="en-US" sz="2400" b="0" i="1">
                              <a:solidFill>
                                <a:schemeClr val="tx1"/>
                              </a:solidFill>
                              <a:latin typeface="Cambria Math" panose="02040503050406030204" pitchFamily="18" charset="0"/>
                            </a:rPr>
                            <m:t>𝑙</m:t>
                          </m:r>
                        </m:sup>
                      </m:sSubSup>
                      <m:r>
                        <a:rPr lang="zh-CN" altLang="en-US" sz="2400" b="0" i="0">
                          <a:solidFill>
                            <a:schemeClr val="tx1"/>
                          </a:solidFill>
                          <a:latin typeface="Cambria Math" panose="02040503050406030204" pitchFamily="18" charset="0"/>
                        </a:rPr>
                        <m:t>=</m:t>
                      </m:r>
                      <m:d>
                        <m:dPr>
                          <m:ctrlPr>
                            <a:rPr lang="zh-CN" altLang="en-US" sz="2400" b="0" i="1">
                              <a:solidFill>
                                <a:schemeClr val="tx1"/>
                              </a:solidFill>
                              <a:latin typeface="Cambria Math" panose="02040503050406030204" pitchFamily="18" charset="0"/>
                            </a:rPr>
                          </m:ctrlPr>
                        </m:dPr>
                        <m:e>
                          <m:m>
                            <m:mPr>
                              <m:plcHide m:val="on"/>
                              <m:mcs>
                                <m:mc>
                                  <m:mcPr>
                                    <m:count m:val="2"/>
                                    <m:mcJc m:val="center"/>
                                  </m:mcPr>
                                </m:mc>
                              </m:mcs>
                              <m:ctrlPr>
                                <a:rPr lang="zh-CN" altLang="en-US" sz="2400" b="0" i="1">
                                  <a:solidFill>
                                    <a:schemeClr val="tx1"/>
                                  </a:solidFill>
                                  <a:latin typeface="Cambria Math" panose="02040503050406030204" pitchFamily="18" charset="0"/>
                                </a:rPr>
                              </m:ctrlPr>
                            </m:mPr>
                            <m:mr>
                              <m:e>
                                <m:m>
                                  <m:mPr>
                                    <m:plcHide m:val="on"/>
                                    <m:mcs>
                                      <m:mc>
                                        <m:mcPr>
                                          <m:count m:val="2"/>
                                          <m:mcJc m:val="center"/>
                                        </m:mcPr>
                                      </m:mc>
                                    </m:mcs>
                                    <m:ctrlPr>
                                      <a:rPr lang="zh-CN" altLang="en-US" sz="2400" b="0" i="1">
                                        <a:solidFill>
                                          <a:schemeClr val="tx1"/>
                                        </a:solidFill>
                                        <a:latin typeface="Cambria Math" panose="02040503050406030204" pitchFamily="18" charset="0"/>
                                      </a:rPr>
                                    </m:ctrlPr>
                                  </m:mPr>
                                  <m:mr>
                                    <m:e>
                                      <m:r>
                                        <a:rPr lang="zh-CN" altLang="en-US" sz="2400" b="0" i="0">
                                          <a:solidFill>
                                            <a:schemeClr val="tx1"/>
                                          </a:solidFill>
                                          <a:latin typeface="Cambria Math" panose="02040503050406030204" pitchFamily="18" charset="0"/>
                                        </a:rPr>
                                        <m:t>0.5</m:t>
                                      </m:r>
                                    </m:e>
                                    <m:e>
                                      <m:r>
                                        <a:rPr lang="zh-CN" altLang="en-US" sz="2400" b="0" i="0">
                                          <a:solidFill>
                                            <a:schemeClr val="tx1"/>
                                          </a:solidFill>
                                          <a:latin typeface="Cambria Math" panose="02040503050406030204" pitchFamily="18" charset="0"/>
                                        </a:rPr>
                                        <m:t>0.5</m:t>
                                      </m:r>
                                    </m:e>
                                  </m:mr>
                                  <m:mr>
                                    <m:e>
                                      <m:r>
                                        <a:rPr lang="zh-CN" altLang="en-US" sz="2400" b="0" i="0">
                                          <a:solidFill>
                                            <a:schemeClr val="tx1"/>
                                          </a:solidFill>
                                          <a:latin typeface="Cambria Math" panose="02040503050406030204" pitchFamily="18" charset="0"/>
                                        </a:rPr>
                                        <m:t>0.5</m:t>
                                      </m:r>
                                    </m:e>
                                    <m:e>
                                      <m:r>
                                        <a:rPr lang="zh-CN" altLang="en-US" sz="2400" b="0" i="0">
                                          <a:solidFill>
                                            <a:schemeClr val="tx1"/>
                                          </a:solidFill>
                                          <a:latin typeface="Cambria Math" panose="02040503050406030204" pitchFamily="18" charset="0"/>
                                        </a:rPr>
                                        <m:t>0.5</m:t>
                                      </m:r>
                                    </m:e>
                                  </m:mr>
                                </m:m>
                              </m:e>
                              <m:e>
                                <m:m>
                                  <m:mPr>
                                    <m:plcHide m:val="on"/>
                                    <m:mcs>
                                      <m:mc>
                                        <m:mcPr>
                                          <m:count m:val="2"/>
                                          <m:mcJc m:val="center"/>
                                        </m:mcPr>
                                      </m:mc>
                                    </m:mcs>
                                    <m:ctrlPr>
                                      <a:rPr lang="zh-CN" altLang="en-US" sz="2400" b="0" i="1">
                                        <a:solidFill>
                                          <a:schemeClr val="tx1"/>
                                        </a:solidFill>
                                        <a:latin typeface="Cambria Math" panose="02040503050406030204" pitchFamily="18" charset="0"/>
                                      </a:rPr>
                                    </m:ctrlPr>
                                  </m:mPr>
                                  <m:mr>
                                    <m:e>
                                      <m:r>
                                        <a:rPr lang="zh-CN" altLang="en-US" sz="2400" b="0" i="0">
                                          <a:solidFill>
                                            <a:schemeClr val="tx1"/>
                                          </a:solidFill>
                                          <a:latin typeface="Cambria Math" panose="02040503050406030204" pitchFamily="18" charset="0"/>
                                        </a:rPr>
                                        <m:t>1.5</m:t>
                                      </m:r>
                                    </m:e>
                                    <m:e>
                                      <m:r>
                                        <a:rPr lang="zh-CN" altLang="en-US" sz="2400" b="0" i="0">
                                          <a:solidFill>
                                            <a:schemeClr val="tx1"/>
                                          </a:solidFill>
                                          <a:latin typeface="Cambria Math" panose="02040503050406030204" pitchFamily="18" charset="0"/>
                                        </a:rPr>
                                        <m:t>1.5</m:t>
                                      </m:r>
                                    </m:e>
                                  </m:mr>
                                  <m:mr>
                                    <m:e>
                                      <m:r>
                                        <a:rPr lang="zh-CN" altLang="en-US" sz="2400" b="0" i="0">
                                          <a:solidFill>
                                            <a:schemeClr val="tx1"/>
                                          </a:solidFill>
                                          <a:latin typeface="Cambria Math" panose="02040503050406030204" pitchFamily="18" charset="0"/>
                                        </a:rPr>
                                        <m:t>1.5</m:t>
                                      </m:r>
                                    </m:e>
                                    <m:e>
                                      <m:r>
                                        <a:rPr lang="zh-CN" altLang="en-US" sz="2400" b="0" i="0">
                                          <a:solidFill>
                                            <a:schemeClr val="tx1"/>
                                          </a:solidFill>
                                          <a:latin typeface="Cambria Math" panose="02040503050406030204" pitchFamily="18" charset="0"/>
                                        </a:rPr>
                                        <m:t>1.5</m:t>
                                      </m:r>
                                    </m:e>
                                  </m:mr>
                                </m:m>
                              </m:e>
                            </m:mr>
                            <m:mr>
                              <m:e>
                                <m:m>
                                  <m:mPr>
                                    <m:plcHide m:val="on"/>
                                    <m:mcs>
                                      <m:mc>
                                        <m:mcPr>
                                          <m:count m:val="2"/>
                                          <m:mcJc m:val="center"/>
                                        </m:mcPr>
                                      </m:mc>
                                    </m:mcs>
                                    <m:ctrlPr>
                                      <a:rPr lang="zh-CN" altLang="en-US" sz="2400" b="0" i="1">
                                        <a:solidFill>
                                          <a:schemeClr val="tx1"/>
                                        </a:solidFill>
                                        <a:latin typeface="Cambria Math" panose="02040503050406030204" pitchFamily="18" charset="0"/>
                                      </a:rPr>
                                    </m:ctrlPr>
                                  </m:mPr>
                                  <m:mr>
                                    <m:e>
                                      <m:r>
                                        <a:rPr lang="zh-CN" altLang="en-US" sz="2400" b="0" i="0">
                                          <a:solidFill>
                                            <a:schemeClr val="tx1"/>
                                          </a:solidFill>
                                          <a:latin typeface="Cambria Math" panose="02040503050406030204" pitchFamily="18" charset="0"/>
                                        </a:rPr>
                                        <m:t>2</m:t>
                                      </m:r>
                                    </m:e>
                                    <m:e>
                                      <m:r>
                                        <a:rPr lang="zh-CN" altLang="en-US" sz="2400" b="0" i="0">
                                          <a:solidFill>
                                            <a:schemeClr val="tx1"/>
                                          </a:solidFill>
                                          <a:latin typeface="Cambria Math" panose="02040503050406030204" pitchFamily="18" charset="0"/>
                                        </a:rPr>
                                        <m:t>2</m:t>
                                      </m:r>
                                    </m:e>
                                  </m:mr>
                                  <m:mr>
                                    <m:e>
                                      <m:r>
                                        <a:rPr lang="zh-CN" altLang="en-US" sz="2400" b="0" i="0">
                                          <a:solidFill>
                                            <a:schemeClr val="tx1"/>
                                          </a:solidFill>
                                          <a:latin typeface="Cambria Math" panose="02040503050406030204" pitchFamily="18" charset="0"/>
                                        </a:rPr>
                                        <m:t>2</m:t>
                                      </m:r>
                                    </m:e>
                                    <m:e>
                                      <m:r>
                                        <a:rPr lang="zh-CN" altLang="en-US" sz="2400" b="0" i="0">
                                          <a:solidFill>
                                            <a:schemeClr val="tx1"/>
                                          </a:solidFill>
                                          <a:latin typeface="Cambria Math" panose="02040503050406030204" pitchFamily="18" charset="0"/>
                                        </a:rPr>
                                        <m:t>2</m:t>
                                      </m:r>
                                    </m:e>
                                  </m:mr>
                                </m:m>
                              </m:e>
                              <m:e>
                                <m:m>
                                  <m:mPr>
                                    <m:plcHide m:val="on"/>
                                    <m:mcs>
                                      <m:mc>
                                        <m:mcPr>
                                          <m:count m:val="2"/>
                                          <m:mcJc m:val="center"/>
                                        </m:mcPr>
                                      </m:mc>
                                    </m:mcs>
                                    <m:ctrlPr>
                                      <a:rPr lang="zh-CN" altLang="en-US" sz="2400" b="0" i="1">
                                        <a:solidFill>
                                          <a:schemeClr val="tx1"/>
                                        </a:solidFill>
                                        <a:latin typeface="Cambria Math" panose="02040503050406030204" pitchFamily="18" charset="0"/>
                                      </a:rPr>
                                    </m:ctrlPr>
                                  </m:mPr>
                                  <m:mr>
                                    <m:e>
                                      <m:r>
                                        <a:rPr lang="zh-CN" altLang="en-US" sz="2400" b="0" i="0">
                                          <a:solidFill>
                                            <a:schemeClr val="tx1"/>
                                          </a:solidFill>
                                          <a:latin typeface="Cambria Math" panose="02040503050406030204" pitchFamily="18" charset="0"/>
                                        </a:rPr>
                                        <m:t>1</m:t>
                                      </m:r>
                                    </m:e>
                                    <m:e>
                                      <m:r>
                                        <a:rPr lang="zh-CN" altLang="en-US" sz="2400" b="0" i="0">
                                          <a:solidFill>
                                            <a:schemeClr val="tx1"/>
                                          </a:solidFill>
                                          <a:latin typeface="Cambria Math" panose="02040503050406030204" pitchFamily="18" charset="0"/>
                                        </a:rPr>
                                        <m:t>1</m:t>
                                      </m:r>
                                    </m:e>
                                  </m:mr>
                                  <m:mr>
                                    <m:e>
                                      <m:r>
                                        <a:rPr lang="zh-CN" altLang="en-US" sz="2400" b="0" i="0">
                                          <a:solidFill>
                                            <a:schemeClr val="tx1"/>
                                          </a:solidFill>
                                          <a:latin typeface="Cambria Math" panose="02040503050406030204" pitchFamily="18" charset="0"/>
                                        </a:rPr>
                                        <m:t>1</m:t>
                                      </m:r>
                                    </m:e>
                                    <m:e>
                                      <m:r>
                                        <a:rPr lang="zh-CN" altLang="en-US" sz="2400" b="0" i="0">
                                          <a:solidFill>
                                            <a:schemeClr val="tx1"/>
                                          </a:solidFill>
                                          <a:latin typeface="Cambria Math" panose="02040503050406030204" pitchFamily="18" charset="0"/>
                                        </a:rPr>
                                        <m:t>1</m:t>
                                      </m:r>
                                    </m:e>
                                  </m:mr>
                                </m:m>
                              </m:e>
                            </m:mr>
                          </m:m>
                        </m:e>
                      </m:d>
                    </m:oMath>
                  </m:oMathPara>
                </a14:m>
                <a:endParaRPr lang="zh-CN" altLang="en-US" sz="2400" dirty="0">
                  <a:solidFill>
                    <a:schemeClr val="tx1"/>
                  </a:solidFill>
                </a:endParaRPr>
              </a:p>
            </p:txBody>
          </p:sp>
        </mc:Choice>
        <mc:Fallback xmlns="">
          <p:sp>
            <p:nvSpPr>
              <p:cNvPr id="10" name="矩形 9">
                <a:extLst>
                  <a:ext uri="{FF2B5EF4-FFF2-40B4-BE49-F238E27FC236}">
                    <a16:creationId xmlns="" xmlns:a16="http://schemas.microsoft.com/office/drawing/2014/main" xmlns:a14="http://schemas.microsoft.com/office/drawing/2010/main" id="{87FCAC1B-E8FA-40C4-8368-0480BFCA2916}"/>
                  </a:ext>
                </a:extLst>
              </p:cNvPr>
              <p:cNvSpPr>
                <a:spLocks noRot="1" noChangeAspect="1" noMove="1" noResize="1" noEditPoints="1" noAdjustHandles="1" noChangeArrowheads="1" noChangeShapeType="1" noTextEdit="1"/>
              </p:cNvSpPr>
              <p:nvPr/>
            </p:nvSpPr>
            <p:spPr>
              <a:xfrm>
                <a:off x="4120315" y="4121093"/>
                <a:ext cx="3991157" cy="1471941"/>
              </a:xfrm>
              <a:prstGeom prst="rect">
                <a:avLst/>
              </a:prstGeom>
              <a:blipFill rotWithShape="1">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112939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卷积神经网络基本流程</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矩形 3">
            <a:extLst>
              <a:ext uri="{FF2B5EF4-FFF2-40B4-BE49-F238E27FC236}">
                <a16:creationId xmlns:a16="http://schemas.microsoft.com/office/drawing/2014/main" id="{6D322592-DD0D-4AF3-905D-3688E84B3EEA}"/>
              </a:ext>
            </a:extLst>
          </p:cNvPr>
          <p:cNvSpPr/>
          <p:nvPr/>
        </p:nvSpPr>
        <p:spPr>
          <a:xfrm>
            <a:off x="611559" y="1087887"/>
            <a:ext cx="4538899" cy="461665"/>
          </a:xfrm>
          <a:prstGeom prst="rect">
            <a:avLst/>
          </a:prstGeom>
        </p:spPr>
        <p:txBody>
          <a:bodyPr wrap="square">
            <a:spAutoFit/>
          </a:bodyPr>
          <a:lstStyle/>
          <a:p>
            <a:r>
              <a:rPr lang="zh-CN" altLang="en-US" sz="2400" b="1" dirty="0">
                <a:cs typeface="Times New Roman" panose="02020603050405020304" pitchFamily="18" charset="0"/>
              </a:rPr>
              <a:t>四．模型优化</a:t>
            </a:r>
            <a:r>
              <a:rPr lang="zh-CN" altLang="en-US" sz="2400" b="1" dirty="0" smtClean="0">
                <a:cs typeface="Times New Roman" panose="02020603050405020304" pitchFamily="18" charset="0"/>
              </a:rPr>
              <a:t>求解</a:t>
            </a:r>
            <a:endParaRPr lang="zh-CN" altLang="en-US" sz="2400" b="1" dirty="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79A9B8B3-4A47-4D02-A090-FFF479B36F56}"/>
                  </a:ext>
                </a:extLst>
              </p:cNvPr>
              <p:cNvSpPr/>
              <p:nvPr/>
            </p:nvSpPr>
            <p:spPr>
              <a:xfrm>
                <a:off x="539551" y="1988840"/>
                <a:ext cx="10877001" cy="953081"/>
              </a:xfrm>
              <a:prstGeom prst="rect">
                <a:avLst/>
              </a:prstGeom>
            </p:spPr>
            <p:txBody>
              <a:bodyPr wrap="square">
                <a:spAutoFit/>
              </a:bodyPr>
              <a:lstStyle/>
              <a:p>
                <a:pPr indent="266700" algn="just">
                  <a:lnSpc>
                    <a:spcPct val="120000"/>
                  </a:lnSpc>
                  <a:spcAft>
                    <a:spcPts val="0"/>
                  </a:spcAft>
                </a:pPr>
                <a:r>
                  <a:rPr lang="zh-CN" altLang="zh-CN" sz="2400" kern="100" dirty="0">
                    <a:solidFill>
                      <a:schemeClr val="tx1"/>
                    </a:solidFill>
                    <a:cs typeface="Times New Roman" panose="02020603050405020304" pitchFamily="18" charset="0"/>
                  </a:rPr>
                  <a:t>若采用</a:t>
                </a:r>
                <a:r>
                  <a:rPr lang="zh-CN" altLang="zh-CN" sz="2400" kern="100" dirty="0">
                    <a:solidFill>
                      <a:schemeClr val="accent6"/>
                    </a:solidFill>
                    <a:cs typeface="Times New Roman" panose="02020603050405020304" pitchFamily="18" charset="0"/>
                  </a:rPr>
                  <a:t>最大值池化</a:t>
                </a:r>
                <a:r>
                  <a:rPr lang="zh-CN" altLang="zh-CN" sz="2400" kern="100" dirty="0">
                    <a:solidFill>
                      <a:schemeClr val="tx1"/>
                    </a:solidFill>
                    <a:cs typeface="Times New Roman" panose="02020603050405020304" pitchFamily="18" charset="0"/>
                  </a:rPr>
                  <a:t>方式，在前向传播时记录的位置分别为左上、左下、右上、右下，则对</a:t>
                </a:r>
                <a14:m>
                  <m:oMath xmlns:m="http://schemas.openxmlformats.org/officeDocument/2006/math">
                    <m:sSup>
                      <m:sSup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𝜺</m:t>
                        </m:r>
                      </m:e>
                      <m:sup>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𝑙</m:t>
                        </m:r>
                      </m:sup>
                    </m:sSup>
                  </m:oMath>
                </a14:m>
                <a:r>
                  <a:rPr lang="zh-CN" altLang="zh-CN" sz="2400" kern="100" dirty="0">
                    <a:solidFill>
                      <a:schemeClr val="tx1"/>
                    </a:solidFill>
                    <a:cs typeface="Times New Roman" panose="02020603050405020304" pitchFamily="18" charset="0"/>
                  </a:rPr>
                  <a:t>进行上采样所得到的结果为：</a:t>
                </a:r>
              </a:p>
            </p:txBody>
          </p:sp>
        </mc:Choice>
        <mc:Fallback xmlns="">
          <p:sp>
            <p:nvSpPr>
              <p:cNvPr id="11" name="矩形 10">
                <a:extLst>
                  <a:ext uri="{FF2B5EF4-FFF2-40B4-BE49-F238E27FC236}">
                    <a16:creationId xmlns="" xmlns:a16="http://schemas.microsoft.com/office/drawing/2014/main" xmlns:a14="http://schemas.microsoft.com/office/drawing/2010/main" id="{79A9B8B3-4A47-4D02-A090-FFF479B36F56}"/>
                  </a:ext>
                </a:extLst>
              </p:cNvPr>
              <p:cNvSpPr>
                <a:spLocks noRot="1" noChangeAspect="1" noMove="1" noResize="1" noEditPoints="1" noAdjustHandles="1" noChangeArrowheads="1" noChangeShapeType="1" noTextEdit="1"/>
              </p:cNvSpPr>
              <p:nvPr/>
            </p:nvSpPr>
            <p:spPr>
              <a:xfrm>
                <a:off x="539551" y="1988840"/>
                <a:ext cx="10877001" cy="953081"/>
              </a:xfrm>
              <a:prstGeom prst="rect">
                <a:avLst/>
              </a:prstGeom>
              <a:blipFill rotWithShape="1">
                <a:blip r:embed="rId3"/>
                <a:stretch>
                  <a:fillRect l="-897" r="-841" b="-140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A82C1156-C34D-491D-A3C1-7065439AEDDF}"/>
                  </a:ext>
                </a:extLst>
              </p:cNvPr>
              <p:cNvSpPr/>
              <p:nvPr/>
            </p:nvSpPr>
            <p:spPr>
              <a:xfrm>
                <a:off x="5150458" y="3543170"/>
                <a:ext cx="3023776" cy="13769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sz="2400" b="1" i="1" smtClean="0">
                              <a:solidFill>
                                <a:schemeClr val="tx1"/>
                              </a:solidFill>
                              <a:latin typeface="Cambria Math" panose="02040503050406030204" pitchFamily="18" charset="0"/>
                            </a:rPr>
                          </m:ctrlPr>
                        </m:sSubSupPr>
                        <m:e>
                          <m:r>
                            <a:rPr lang="zh-CN" altLang="en-US" sz="2400" b="1" i="1">
                              <a:solidFill>
                                <a:schemeClr val="tx1"/>
                              </a:solidFill>
                              <a:latin typeface="Cambria Math" panose="02040503050406030204" pitchFamily="18" charset="0"/>
                            </a:rPr>
                            <m:t>𝜹</m:t>
                          </m:r>
                        </m:e>
                        <m:sub>
                          <m:r>
                            <a:rPr lang="zh-CN" altLang="en-US" sz="2400" b="0" i="1">
                              <a:solidFill>
                                <a:schemeClr val="tx1"/>
                              </a:solidFill>
                              <a:latin typeface="Cambria Math" panose="02040503050406030204" pitchFamily="18" charset="0"/>
                            </a:rPr>
                            <m:t>𝑏</m:t>
                          </m:r>
                        </m:sub>
                        <m:sup>
                          <m:r>
                            <a:rPr lang="zh-CN" altLang="en-US" sz="2400" b="0" i="1">
                              <a:solidFill>
                                <a:schemeClr val="tx1"/>
                              </a:solidFill>
                              <a:latin typeface="Cambria Math" panose="02040503050406030204" pitchFamily="18" charset="0"/>
                            </a:rPr>
                            <m:t>𝑙</m:t>
                          </m:r>
                        </m:sup>
                      </m:sSubSup>
                      <m:r>
                        <a:rPr lang="zh-CN" altLang="en-US" sz="2400" b="0" i="0">
                          <a:solidFill>
                            <a:schemeClr val="tx1"/>
                          </a:solidFill>
                          <a:latin typeface="Cambria Math" panose="02040503050406030204" pitchFamily="18" charset="0"/>
                        </a:rPr>
                        <m:t>=</m:t>
                      </m:r>
                      <m:d>
                        <m:dPr>
                          <m:ctrlPr>
                            <a:rPr lang="zh-CN" altLang="en-US" sz="2400" b="0" i="1">
                              <a:solidFill>
                                <a:schemeClr val="tx1"/>
                              </a:solidFill>
                              <a:latin typeface="Cambria Math" panose="02040503050406030204" pitchFamily="18" charset="0"/>
                            </a:rPr>
                          </m:ctrlPr>
                        </m:dPr>
                        <m:e>
                          <m:m>
                            <m:mPr>
                              <m:plcHide m:val="on"/>
                              <m:mcs>
                                <m:mc>
                                  <m:mcPr>
                                    <m:count m:val="2"/>
                                    <m:mcJc m:val="center"/>
                                  </m:mcPr>
                                </m:mc>
                              </m:mcs>
                              <m:ctrlPr>
                                <a:rPr lang="zh-CN" altLang="en-US" sz="2400" b="0" i="1">
                                  <a:solidFill>
                                    <a:schemeClr val="tx1"/>
                                  </a:solidFill>
                                  <a:latin typeface="Cambria Math" panose="02040503050406030204" pitchFamily="18" charset="0"/>
                                </a:rPr>
                              </m:ctrlPr>
                            </m:mPr>
                            <m:mr>
                              <m:e>
                                <m:m>
                                  <m:mPr>
                                    <m:plcHide m:val="on"/>
                                    <m:mcs>
                                      <m:mc>
                                        <m:mcPr>
                                          <m:count m:val="2"/>
                                          <m:mcJc m:val="center"/>
                                        </m:mcPr>
                                      </m:mc>
                                    </m:mcs>
                                    <m:ctrlPr>
                                      <a:rPr lang="zh-CN" altLang="en-US" sz="2400" b="0" i="1">
                                        <a:solidFill>
                                          <a:schemeClr val="tx1"/>
                                        </a:solidFill>
                                        <a:latin typeface="Cambria Math" panose="02040503050406030204" pitchFamily="18" charset="0"/>
                                      </a:rPr>
                                    </m:ctrlPr>
                                  </m:mPr>
                                  <m:mr>
                                    <m:e>
                                      <m:r>
                                        <a:rPr lang="zh-CN" altLang="en-US" sz="2400" b="0" i="0">
                                          <a:solidFill>
                                            <a:schemeClr val="tx1"/>
                                          </a:solidFill>
                                          <a:latin typeface="Cambria Math" panose="02040503050406030204" pitchFamily="18" charset="0"/>
                                        </a:rPr>
                                        <m:t>2</m:t>
                                      </m:r>
                                    </m:e>
                                    <m:e>
                                      <m:r>
                                        <a:rPr lang="zh-CN" altLang="en-US" sz="2400" b="0" i="0">
                                          <a:solidFill>
                                            <a:schemeClr val="tx1"/>
                                          </a:solidFill>
                                          <a:latin typeface="Cambria Math" panose="02040503050406030204" pitchFamily="18" charset="0"/>
                                        </a:rPr>
                                        <m:t>0</m:t>
                                      </m:r>
                                    </m:e>
                                  </m:mr>
                                  <m:mr>
                                    <m:e>
                                      <m:r>
                                        <a:rPr lang="zh-CN" altLang="en-US" sz="2400" b="0" i="0">
                                          <a:solidFill>
                                            <a:schemeClr val="tx1"/>
                                          </a:solidFill>
                                          <a:latin typeface="Cambria Math" panose="02040503050406030204" pitchFamily="18" charset="0"/>
                                        </a:rPr>
                                        <m:t>0</m:t>
                                      </m:r>
                                    </m:e>
                                    <m:e>
                                      <m:r>
                                        <a:rPr lang="zh-CN" altLang="en-US" sz="2400" b="0" i="0">
                                          <a:solidFill>
                                            <a:schemeClr val="tx1"/>
                                          </a:solidFill>
                                          <a:latin typeface="Cambria Math" panose="02040503050406030204" pitchFamily="18" charset="0"/>
                                        </a:rPr>
                                        <m:t>0</m:t>
                                      </m:r>
                                    </m:e>
                                  </m:mr>
                                </m:m>
                              </m:e>
                              <m:e>
                                <m:m>
                                  <m:mPr>
                                    <m:plcHide m:val="on"/>
                                    <m:mcs>
                                      <m:mc>
                                        <m:mcPr>
                                          <m:count m:val="2"/>
                                          <m:mcJc m:val="center"/>
                                        </m:mcPr>
                                      </m:mc>
                                    </m:mcs>
                                    <m:ctrlPr>
                                      <a:rPr lang="zh-CN" altLang="en-US" sz="2400" b="0" i="1">
                                        <a:solidFill>
                                          <a:schemeClr val="tx1"/>
                                        </a:solidFill>
                                        <a:latin typeface="Cambria Math" panose="02040503050406030204" pitchFamily="18" charset="0"/>
                                      </a:rPr>
                                    </m:ctrlPr>
                                  </m:mPr>
                                  <m:mr>
                                    <m:e>
                                      <m:r>
                                        <a:rPr lang="zh-CN" altLang="en-US" sz="2400" b="0" i="0">
                                          <a:solidFill>
                                            <a:schemeClr val="tx1"/>
                                          </a:solidFill>
                                          <a:latin typeface="Cambria Math" panose="02040503050406030204" pitchFamily="18" charset="0"/>
                                        </a:rPr>
                                        <m:t>0</m:t>
                                      </m:r>
                                    </m:e>
                                    <m:e>
                                      <m:r>
                                        <a:rPr lang="zh-CN" altLang="en-US" sz="2400" b="0" i="0">
                                          <a:solidFill>
                                            <a:schemeClr val="tx1"/>
                                          </a:solidFill>
                                          <a:latin typeface="Cambria Math" panose="02040503050406030204" pitchFamily="18" charset="0"/>
                                        </a:rPr>
                                        <m:t>0</m:t>
                                      </m:r>
                                    </m:e>
                                  </m:mr>
                                  <m:mr>
                                    <m:e>
                                      <m:r>
                                        <a:rPr lang="zh-CN" altLang="en-US" sz="2400" b="0" i="0">
                                          <a:solidFill>
                                            <a:schemeClr val="tx1"/>
                                          </a:solidFill>
                                          <a:latin typeface="Cambria Math" panose="02040503050406030204" pitchFamily="18" charset="0"/>
                                        </a:rPr>
                                        <m:t>6</m:t>
                                      </m:r>
                                    </m:e>
                                    <m:e>
                                      <m:r>
                                        <a:rPr lang="zh-CN" altLang="en-US" sz="2400" b="0" i="0">
                                          <a:solidFill>
                                            <a:schemeClr val="tx1"/>
                                          </a:solidFill>
                                          <a:latin typeface="Cambria Math" panose="02040503050406030204" pitchFamily="18" charset="0"/>
                                        </a:rPr>
                                        <m:t>0</m:t>
                                      </m:r>
                                    </m:e>
                                  </m:mr>
                                </m:m>
                              </m:e>
                            </m:mr>
                            <m:mr>
                              <m:e>
                                <m:m>
                                  <m:mPr>
                                    <m:plcHide m:val="on"/>
                                    <m:mcs>
                                      <m:mc>
                                        <m:mcPr>
                                          <m:count m:val="2"/>
                                          <m:mcJc m:val="center"/>
                                        </m:mcPr>
                                      </m:mc>
                                    </m:mcs>
                                    <m:ctrlPr>
                                      <a:rPr lang="zh-CN" altLang="en-US" sz="2400" b="0" i="1">
                                        <a:solidFill>
                                          <a:schemeClr val="tx1"/>
                                        </a:solidFill>
                                        <a:latin typeface="Cambria Math" panose="02040503050406030204" pitchFamily="18" charset="0"/>
                                      </a:rPr>
                                    </m:ctrlPr>
                                  </m:mPr>
                                  <m:mr>
                                    <m:e>
                                      <m:r>
                                        <a:rPr lang="zh-CN" altLang="en-US" sz="2400" b="0" i="0">
                                          <a:solidFill>
                                            <a:schemeClr val="tx1"/>
                                          </a:solidFill>
                                          <a:latin typeface="Cambria Math" panose="02040503050406030204" pitchFamily="18" charset="0"/>
                                        </a:rPr>
                                        <m:t>0</m:t>
                                      </m:r>
                                    </m:e>
                                    <m:e>
                                      <m:r>
                                        <a:rPr lang="zh-CN" altLang="en-US" sz="2400" b="0" i="0">
                                          <a:solidFill>
                                            <a:schemeClr val="tx1"/>
                                          </a:solidFill>
                                          <a:latin typeface="Cambria Math" panose="02040503050406030204" pitchFamily="18" charset="0"/>
                                        </a:rPr>
                                        <m:t>8</m:t>
                                      </m:r>
                                    </m:e>
                                  </m:mr>
                                  <m:mr>
                                    <m:e>
                                      <m:r>
                                        <a:rPr lang="zh-CN" altLang="en-US" sz="2400" b="0" i="0">
                                          <a:solidFill>
                                            <a:schemeClr val="tx1"/>
                                          </a:solidFill>
                                          <a:latin typeface="Cambria Math" panose="02040503050406030204" pitchFamily="18" charset="0"/>
                                        </a:rPr>
                                        <m:t>0</m:t>
                                      </m:r>
                                    </m:e>
                                    <m:e>
                                      <m:r>
                                        <a:rPr lang="zh-CN" altLang="en-US" sz="2400" b="0" i="0">
                                          <a:solidFill>
                                            <a:schemeClr val="tx1"/>
                                          </a:solidFill>
                                          <a:latin typeface="Cambria Math" panose="02040503050406030204" pitchFamily="18" charset="0"/>
                                        </a:rPr>
                                        <m:t>0</m:t>
                                      </m:r>
                                    </m:e>
                                  </m:mr>
                                </m:m>
                              </m:e>
                              <m:e>
                                <m:m>
                                  <m:mPr>
                                    <m:plcHide m:val="on"/>
                                    <m:mcs>
                                      <m:mc>
                                        <m:mcPr>
                                          <m:count m:val="2"/>
                                          <m:mcJc m:val="center"/>
                                        </m:mcPr>
                                      </m:mc>
                                    </m:mcs>
                                    <m:ctrlPr>
                                      <a:rPr lang="zh-CN" altLang="en-US" sz="2400" b="0" i="1">
                                        <a:solidFill>
                                          <a:schemeClr val="tx1"/>
                                        </a:solidFill>
                                        <a:latin typeface="Cambria Math" panose="02040503050406030204" pitchFamily="18" charset="0"/>
                                      </a:rPr>
                                    </m:ctrlPr>
                                  </m:mPr>
                                  <m:mr>
                                    <m:e>
                                      <m:r>
                                        <a:rPr lang="zh-CN" altLang="en-US" sz="2400" b="0" i="0">
                                          <a:solidFill>
                                            <a:schemeClr val="tx1"/>
                                          </a:solidFill>
                                          <a:latin typeface="Cambria Math" panose="02040503050406030204" pitchFamily="18" charset="0"/>
                                        </a:rPr>
                                        <m:t>0</m:t>
                                      </m:r>
                                    </m:e>
                                    <m:e>
                                      <m:r>
                                        <a:rPr lang="zh-CN" altLang="en-US" sz="2400" b="0" i="0">
                                          <a:solidFill>
                                            <a:schemeClr val="tx1"/>
                                          </a:solidFill>
                                          <a:latin typeface="Cambria Math" panose="02040503050406030204" pitchFamily="18" charset="0"/>
                                        </a:rPr>
                                        <m:t>0</m:t>
                                      </m:r>
                                    </m:e>
                                  </m:mr>
                                  <m:mr>
                                    <m:e>
                                      <m:r>
                                        <a:rPr lang="zh-CN" altLang="en-US" sz="2400" b="0" i="0">
                                          <a:solidFill>
                                            <a:schemeClr val="tx1"/>
                                          </a:solidFill>
                                          <a:latin typeface="Cambria Math" panose="02040503050406030204" pitchFamily="18" charset="0"/>
                                        </a:rPr>
                                        <m:t>0</m:t>
                                      </m:r>
                                    </m:e>
                                    <m:e>
                                      <m:r>
                                        <a:rPr lang="zh-CN" altLang="en-US" sz="2400" b="0" i="0">
                                          <a:solidFill>
                                            <a:schemeClr val="tx1"/>
                                          </a:solidFill>
                                          <a:latin typeface="Cambria Math" panose="02040503050406030204" pitchFamily="18" charset="0"/>
                                        </a:rPr>
                                        <m:t>4</m:t>
                                      </m:r>
                                    </m:e>
                                  </m:mr>
                                </m:m>
                              </m:e>
                            </m:mr>
                          </m:m>
                        </m:e>
                      </m:d>
                    </m:oMath>
                  </m:oMathPara>
                </a14:m>
                <a:endParaRPr lang="zh-CN" altLang="en-US" sz="2400" dirty="0">
                  <a:solidFill>
                    <a:schemeClr val="tx1"/>
                  </a:solidFill>
                </a:endParaRPr>
              </a:p>
            </p:txBody>
          </p:sp>
        </mc:Choice>
        <mc:Fallback xmlns="">
          <p:sp>
            <p:nvSpPr>
              <p:cNvPr id="12" name="矩形 11">
                <a:extLst>
                  <a:ext uri="{FF2B5EF4-FFF2-40B4-BE49-F238E27FC236}">
                    <a16:creationId xmlns="" xmlns:a16="http://schemas.microsoft.com/office/drawing/2014/main" xmlns:a14="http://schemas.microsoft.com/office/drawing/2010/main" id="{A82C1156-C34D-491D-A3C1-7065439AEDDF}"/>
                  </a:ext>
                </a:extLst>
              </p:cNvPr>
              <p:cNvSpPr>
                <a:spLocks noRot="1" noChangeAspect="1" noMove="1" noResize="1" noEditPoints="1" noAdjustHandles="1" noChangeArrowheads="1" noChangeShapeType="1" noTextEdit="1"/>
              </p:cNvSpPr>
              <p:nvPr/>
            </p:nvSpPr>
            <p:spPr>
              <a:xfrm>
                <a:off x="5150458" y="3543170"/>
                <a:ext cx="3023776" cy="1376980"/>
              </a:xfrm>
              <a:prstGeom prst="rect">
                <a:avLst/>
              </a:prstGeom>
              <a:blipFill rotWithShape="1">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276179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卷积神经网络基本流程</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矩形 3">
            <a:extLst>
              <a:ext uri="{FF2B5EF4-FFF2-40B4-BE49-F238E27FC236}">
                <a16:creationId xmlns:a16="http://schemas.microsoft.com/office/drawing/2014/main" id="{6D322592-DD0D-4AF3-905D-3688E84B3EEA}"/>
              </a:ext>
            </a:extLst>
          </p:cNvPr>
          <p:cNvSpPr/>
          <p:nvPr/>
        </p:nvSpPr>
        <p:spPr>
          <a:xfrm>
            <a:off x="611559" y="1087887"/>
            <a:ext cx="4538899" cy="461665"/>
          </a:xfrm>
          <a:prstGeom prst="rect">
            <a:avLst/>
          </a:prstGeom>
        </p:spPr>
        <p:txBody>
          <a:bodyPr wrap="square">
            <a:spAutoFit/>
          </a:bodyPr>
          <a:lstStyle/>
          <a:p>
            <a:r>
              <a:rPr lang="zh-CN" altLang="en-US" sz="2400" b="1" dirty="0">
                <a:cs typeface="Times New Roman" panose="02020603050405020304" pitchFamily="18" charset="0"/>
              </a:rPr>
              <a:t>四．模型优化</a:t>
            </a:r>
            <a:r>
              <a:rPr lang="zh-CN" altLang="en-US" sz="2400" b="1" dirty="0" smtClean="0">
                <a:cs typeface="Times New Roman" panose="02020603050405020304" pitchFamily="18" charset="0"/>
              </a:rPr>
              <a:t>求解</a:t>
            </a:r>
            <a:endParaRPr lang="zh-CN" altLang="en-US" sz="2400" b="1" dirty="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D43A0305-8B0E-40B4-8EB3-1D484AA53D63}"/>
                  </a:ext>
                </a:extLst>
              </p:cNvPr>
              <p:cNvSpPr/>
              <p:nvPr/>
            </p:nvSpPr>
            <p:spPr>
              <a:xfrm>
                <a:off x="755576" y="1784631"/>
                <a:ext cx="10563817" cy="2528834"/>
              </a:xfrm>
              <a:prstGeom prst="rect">
                <a:avLst/>
              </a:prstGeom>
            </p:spPr>
            <p:txBody>
              <a:bodyPr wrap="square">
                <a:spAutoFit/>
              </a:bodyPr>
              <a:lstStyle/>
              <a:p>
                <a:pPr algn="just">
                  <a:lnSpc>
                    <a:spcPct val="120000"/>
                  </a:lnSpc>
                  <a:spcAft>
                    <a:spcPts val="0"/>
                  </a:spcAft>
                </a:pPr>
                <a:r>
                  <a:rPr lang="zh-CN" altLang="zh-CN" sz="2400" kern="100" dirty="0">
                    <a:solidFill>
                      <a:schemeClr val="tx1"/>
                    </a:solidFill>
                    <a:cs typeface="Times New Roman" panose="02020603050405020304" pitchFamily="18" charset="0"/>
                  </a:rPr>
                  <a:t>通过上采样方式可以得到池化层的梯度反馈，即</a:t>
                </a:r>
                <a14:m>
                  <m:oMath xmlns:m="http://schemas.openxmlformats.org/officeDocument/2006/math">
                    <m:f>
                      <m:f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𝐽</m:t>
                        </m:r>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𝒘</m:t>
                        </m:r>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𝒃</m:t>
                        </m:r>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𝒂</m:t>
                            </m:r>
                          </m:e>
                          <m:sup>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𝑙</m:t>
                            </m:r>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sup>
                        </m:sSup>
                      </m:den>
                    </m:f>
                  </m:oMath>
                </a14:m>
                <a:r>
                  <a:rPr lang="zh-CN" altLang="zh-CN" sz="2400" kern="100" dirty="0">
                    <a:solidFill>
                      <a:schemeClr val="tx1"/>
                    </a:solidFill>
                    <a:cs typeface="Times New Roman" panose="02020603050405020304" pitchFamily="18" charset="0"/>
                  </a:rPr>
                  <a:t>，其中</a:t>
                </a:r>
                <a14:m>
                  <m:oMath xmlns:m="http://schemas.openxmlformats.org/officeDocument/2006/math">
                    <m:sSup>
                      <m:sSup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𝒂</m:t>
                        </m:r>
                      </m:e>
                      <m:sup>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𝑙</m:t>
                        </m:r>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sup>
                    </m:sSup>
                  </m:oMath>
                </a14:m>
                <a:r>
                  <a:rPr lang="zh-CN" altLang="zh-CN" sz="2400" kern="100" dirty="0">
                    <a:solidFill>
                      <a:schemeClr val="tx1"/>
                    </a:solidFill>
                    <a:cs typeface="Times New Roman" panose="02020603050405020304" pitchFamily="18" charset="0"/>
                  </a:rPr>
                  <a:t>为前向传播过程中第</a:t>
                </a:r>
                <a14:m>
                  <m:oMath xmlns:m="http://schemas.openxmlformats.org/officeDocument/2006/math">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𝑙</m:t>
                    </m:r>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oMath>
                </a14:m>
                <a:r>
                  <a:rPr lang="zh-CN" altLang="zh-CN" sz="2400" kern="100" dirty="0">
                    <a:solidFill>
                      <a:schemeClr val="tx1"/>
                    </a:solidFill>
                    <a:cs typeface="Times New Roman" panose="02020603050405020304" pitchFamily="18" charset="0"/>
                  </a:rPr>
                  <a:t>层的输出，即池化层之前一层的网络输出。于是，前一隐藏层的误差矩阵为：</a:t>
                </a:r>
              </a:p>
              <a:p>
                <a:pPr>
                  <a:lnSpc>
                    <a:spcPct val="120000"/>
                  </a:lnSpc>
                </a:pPr>
                <a14:m>
                  <m:oMathPara xmlns:m="http://schemas.openxmlformats.org/officeDocument/2006/math">
                    <m:oMathParaPr>
                      <m:jc m:val="centerGroup"/>
                    </m:oMathParaPr>
                    <m:oMath xmlns:m="http://schemas.openxmlformats.org/officeDocument/2006/math">
                      <m:sSup>
                        <m:sSupPr>
                          <m:ctrlPr>
                            <a:rPr lang="zh-CN" altLang="zh-CN" sz="2400" i="1" smtClean="0">
                              <a:solidFill>
                                <a:srgbClr val="C00000"/>
                              </a:solidFill>
                              <a:effectLst/>
                              <a:latin typeface="Cambria Math" panose="02040503050406030204" pitchFamily="18" charset="0"/>
                              <a:ea typeface="Cambria Math" panose="02040503050406030204" pitchFamily="18" charset="0"/>
                            </a:rPr>
                          </m:ctrlPr>
                        </m:sSupPr>
                        <m:e>
                          <m:r>
                            <a:rPr lang="en-US" altLang="zh-CN" sz="2400" b="1" i="1">
                              <a:solidFill>
                                <a:srgbClr val="C00000"/>
                              </a:solidFill>
                              <a:latin typeface="Cambria Math" panose="02040503050406030204" pitchFamily="18" charset="0"/>
                              <a:ea typeface="宋体" panose="02010600030101010101" pitchFamily="2" charset="-122"/>
                              <a:cs typeface="Times New Roman" panose="02020603050405020304" pitchFamily="18" charset="0"/>
                            </a:rPr>
                            <m:t>𝜹</m:t>
                          </m:r>
                        </m:e>
                        <m:sup>
                          <m:r>
                            <a:rPr lang="en-US" altLang="zh-CN" sz="2400" i="1">
                              <a:solidFill>
                                <a:srgbClr val="C00000"/>
                              </a:solidFill>
                              <a:latin typeface="Cambria Math" panose="02040503050406030204" pitchFamily="18" charset="0"/>
                              <a:ea typeface="宋体" panose="02010600030101010101" pitchFamily="2" charset="-122"/>
                              <a:cs typeface="Times New Roman" panose="02020603050405020304" pitchFamily="18" charset="0"/>
                            </a:rPr>
                            <m:t>𝑙</m:t>
                          </m:r>
                          <m:r>
                            <a:rPr lang="zh-CN" altLang="en-US" sz="2400" i="1">
                              <a:solidFill>
                                <a:srgbClr val="C00000"/>
                              </a:solidFill>
                              <a:latin typeface="Cambria Math" panose="02040503050406030204" pitchFamily="18" charset="0"/>
                              <a:ea typeface="微软雅黑" panose="020B0503020204020204" pitchFamily="34" charset="-122"/>
                              <a:cs typeface="微软雅黑" panose="020B0503020204020204" pitchFamily="34" charset="-122"/>
                            </a:rPr>
                            <m:t>−</m:t>
                          </m:r>
                          <m:r>
                            <a:rPr lang="en-US" altLang="zh-CN" sz="2400" i="1">
                              <a:solidFill>
                                <a:srgbClr val="C00000"/>
                              </a:solidFill>
                              <a:latin typeface="Cambria Math" panose="02040503050406030204" pitchFamily="18" charset="0"/>
                              <a:ea typeface="宋体" panose="02010600030101010101" pitchFamily="2" charset="-122"/>
                              <a:cs typeface="Times New Roman" panose="02020603050405020304" pitchFamily="18" charset="0"/>
                            </a:rPr>
                            <m:t>1</m:t>
                          </m:r>
                        </m:sup>
                      </m:sSup>
                      <m:r>
                        <a:rPr lang="en-US" altLang="zh-CN" sz="2400" i="1">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solidFill>
                                <a:srgbClr val="C00000"/>
                              </a:solidFill>
                              <a:effectLst/>
                              <a:latin typeface="Cambria Math" panose="02040503050406030204" pitchFamily="18" charset="0"/>
                              <a:ea typeface="Cambria Math" panose="02040503050406030204" pitchFamily="18" charset="0"/>
                            </a:rPr>
                          </m:ctrlPr>
                        </m:fPr>
                        <m:num>
                          <m:r>
                            <a:rPr lang="en-US" altLang="zh-CN" sz="2400" i="1">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solidFill>
                                <a:srgbClr val="C00000"/>
                              </a:solidFill>
                              <a:latin typeface="Cambria Math" panose="02040503050406030204" pitchFamily="18" charset="0"/>
                              <a:ea typeface="宋体" panose="02010600030101010101" pitchFamily="2" charset="-122"/>
                              <a:cs typeface="Times New Roman" panose="02020603050405020304" pitchFamily="18" charset="0"/>
                            </a:rPr>
                            <m:t>𝐽</m:t>
                          </m:r>
                          <m:r>
                            <a:rPr lang="en-US" altLang="zh-CN" sz="2400" i="1">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solidFill>
                                <a:srgbClr val="C00000"/>
                              </a:solidFill>
                              <a:latin typeface="Cambria Math" panose="02040503050406030204" pitchFamily="18" charset="0"/>
                              <a:ea typeface="宋体" panose="02010600030101010101" pitchFamily="2" charset="-122"/>
                              <a:cs typeface="Times New Roman" panose="02020603050405020304" pitchFamily="18" charset="0"/>
                            </a:rPr>
                            <m:t>𝒘</m:t>
                          </m:r>
                          <m:r>
                            <a:rPr lang="en-US" altLang="zh-CN" sz="2400" b="1" i="1">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solidFill>
                                <a:srgbClr val="C00000"/>
                              </a:solidFill>
                              <a:latin typeface="Cambria Math" panose="02040503050406030204" pitchFamily="18" charset="0"/>
                              <a:ea typeface="宋体" panose="02010600030101010101" pitchFamily="2" charset="-122"/>
                              <a:cs typeface="Times New Roman" panose="02020603050405020304" pitchFamily="18" charset="0"/>
                            </a:rPr>
                            <m:t>𝒃</m:t>
                          </m:r>
                          <m:r>
                            <a:rPr lang="en-US" altLang="zh-CN" sz="2400" i="1">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2400" i="1">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solidFill>
                                    <a:srgbClr val="C00000"/>
                                  </a:solidFill>
                                  <a:effectLst/>
                                  <a:latin typeface="Cambria Math" panose="02040503050406030204" pitchFamily="18" charset="0"/>
                                  <a:ea typeface="Cambria Math" panose="02040503050406030204" pitchFamily="18" charset="0"/>
                                </a:rPr>
                              </m:ctrlPr>
                            </m:sSupPr>
                            <m:e>
                              <m:r>
                                <a:rPr lang="en-US" altLang="zh-CN" sz="2400" b="1" i="1">
                                  <a:solidFill>
                                    <a:srgbClr val="C00000"/>
                                  </a:solidFill>
                                  <a:latin typeface="Cambria Math" panose="02040503050406030204" pitchFamily="18" charset="0"/>
                                  <a:ea typeface="宋体" panose="02010600030101010101" pitchFamily="2" charset="-122"/>
                                  <a:cs typeface="Times New Roman" panose="02020603050405020304" pitchFamily="18" charset="0"/>
                                </a:rPr>
                                <m:t>𝒂</m:t>
                              </m:r>
                            </m:e>
                            <m:sup>
                              <m:r>
                                <a:rPr lang="en-US" altLang="zh-CN" sz="2400" i="1">
                                  <a:solidFill>
                                    <a:srgbClr val="C00000"/>
                                  </a:solidFill>
                                  <a:latin typeface="Cambria Math" panose="02040503050406030204" pitchFamily="18" charset="0"/>
                                  <a:ea typeface="宋体" panose="02010600030101010101" pitchFamily="2" charset="-122"/>
                                  <a:cs typeface="Times New Roman" panose="02020603050405020304" pitchFamily="18" charset="0"/>
                                </a:rPr>
                                <m:t>𝑙</m:t>
                              </m:r>
                              <m:r>
                                <a:rPr lang="en-US" altLang="zh-CN" sz="2400" i="1">
                                  <a:solidFill>
                                    <a:srgbClr val="C00000"/>
                                  </a:solidFill>
                                  <a:latin typeface="Cambria Math" panose="02040503050406030204" pitchFamily="18" charset="0"/>
                                  <a:ea typeface="宋体" panose="02010600030101010101" pitchFamily="2" charset="-122"/>
                                  <a:cs typeface="Times New Roman" panose="02020603050405020304" pitchFamily="18" charset="0"/>
                                </a:rPr>
                                <m:t>−1</m:t>
                              </m:r>
                            </m:sup>
                          </m:sSup>
                        </m:den>
                      </m:f>
                      <m:f>
                        <m:fPr>
                          <m:ctrlPr>
                            <a:rPr lang="zh-CN" altLang="zh-CN" sz="2400" i="1">
                              <a:solidFill>
                                <a:srgbClr val="C00000"/>
                              </a:solidFill>
                              <a:effectLst/>
                              <a:latin typeface="Cambria Math" panose="02040503050406030204" pitchFamily="18" charset="0"/>
                              <a:ea typeface="Cambria Math" panose="02040503050406030204" pitchFamily="18" charset="0"/>
                            </a:rPr>
                          </m:ctrlPr>
                        </m:fPr>
                        <m:num>
                          <m:r>
                            <a:rPr lang="en-US" altLang="zh-CN" sz="2400" i="1">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solidFill>
                                    <a:srgbClr val="C00000"/>
                                  </a:solidFill>
                                  <a:effectLst/>
                                  <a:latin typeface="Cambria Math" panose="02040503050406030204" pitchFamily="18" charset="0"/>
                                  <a:ea typeface="Cambria Math" panose="02040503050406030204" pitchFamily="18" charset="0"/>
                                </a:rPr>
                              </m:ctrlPr>
                            </m:sSupPr>
                            <m:e>
                              <m:r>
                                <a:rPr lang="en-US" altLang="zh-CN" sz="2400" b="1" i="1">
                                  <a:solidFill>
                                    <a:srgbClr val="C00000"/>
                                  </a:solidFill>
                                  <a:latin typeface="Cambria Math" panose="02040503050406030204" pitchFamily="18" charset="0"/>
                                  <a:ea typeface="宋体" panose="02010600030101010101" pitchFamily="2" charset="-122"/>
                                  <a:cs typeface="Times New Roman" panose="02020603050405020304" pitchFamily="18" charset="0"/>
                                </a:rPr>
                                <m:t>𝒂</m:t>
                              </m:r>
                            </m:e>
                            <m:sup>
                              <m:r>
                                <a:rPr lang="en-US" altLang="zh-CN" sz="2400" i="1">
                                  <a:solidFill>
                                    <a:srgbClr val="C00000"/>
                                  </a:solidFill>
                                  <a:latin typeface="Cambria Math" panose="02040503050406030204" pitchFamily="18" charset="0"/>
                                  <a:ea typeface="宋体" panose="02010600030101010101" pitchFamily="2" charset="-122"/>
                                  <a:cs typeface="Times New Roman" panose="02020603050405020304" pitchFamily="18" charset="0"/>
                                </a:rPr>
                                <m:t>𝑙</m:t>
                              </m:r>
                              <m:r>
                                <a:rPr lang="en-US" altLang="zh-CN" sz="2400" i="1">
                                  <a:solidFill>
                                    <a:srgbClr val="C00000"/>
                                  </a:solidFill>
                                  <a:latin typeface="Cambria Math" panose="02040503050406030204" pitchFamily="18" charset="0"/>
                                  <a:ea typeface="宋体" panose="02010600030101010101" pitchFamily="2" charset="-122"/>
                                  <a:cs typeface="Times New Roman" panose="02020603050405020304" pitchFamily="18" charset="0"/>
                                </a:rPr>
                                <m:t>−1</m:t>
                              </m:r>
                            </m:sup>
                          </m:sSup>
                        </m:num>
                        <m:den>
                          <m:r>
                            <a:rPr lang="en-US" altLang="zh-CN" sz="2400" i="1">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solidFill>
                                    <a:srgbClr val="C00000"/>
                                  </a:solidFill>
                                  <a:effectLst/>
                                  <a:latin typeface="Cambria Math" panose="02040503050406030204" pitchFamily="18" charset="0"/>
                                  <a:ea typeface="Cambria Math" panose="02040503050406030204" pitchFamily="18" charset="0"/>
                                </a:rPr>
                              </m:ctrlPr>
                            </m:sSupPr>
                            <m:e>
                              <m:r>
                                <a:rPr lang="en-US" altLang="zh-CN" sz="2400" i="1">
                                  <a:solidFill>
                                    <a:srgbClr val="C00000"/>
                                  </a:solidFill>
                                  <a:latin typeface="Cambria Math" panose="02040503050406030204" pitchFamily="18" charset="0"/>
                                  <a:ea typeface="宋体" panose="02010600030101010101" pitchFamily="2" charset="-122"/>
                                  <a:cs typeface="Times New Roman" panose="02020603050405020304" pitchFamily="18" charset="0"/>
                                </a:rPr>
                                <m:t>𝑧</m:t>
                              </m:r>
                            </m:e>
                            <m:sup>
                              <m:r>
                                <a:rPr lang="en-US" altLang="zh-CN" sz="2400" i="1">
                                  <a:solidFill>
                                    <a:srgbClr val="C00000"/>
                                  </a:solidFill>
                                  <a:latin typeface="Cambria Math" panose="02040503050406030204" pitchFamily="18" charset="0"/>
                                  <a:ea typeface="宋体" panose="02010600030101010101" pitchFamily="2" charset="-122"/>
                                  <a:cs typeface="Times New Roman" panose="02020603050405020304" pitchFamily="18" charset="0"/>
                                </a:rPr>
                                <m:t>𝑙</m:t>
                              </m:r>
                              <m:r>
                                <a:rPr lang="zh-CN" altLang="en-US" sz="2400" i="1">
                                  <a:solidFill>
                                    <a:srgbClr val="C00000"/>
                                  </a:solidFill>
                                  <a:latin typeface="Cambria Math" panose="02040503050406030204" pitchFamily="18" charset="0"/>
                                  <a:ea typeface="微软雅黑" panose="020B0503020204020204" pitchFamily="34" charset="-122"/>
                                  <a:cs typeface="微软雅黑" panose="020B0503020204020204" pitchFamily="34" charset="-122"/>
                                </a:rPr>
                                <m:t>−</m:t>
                              </m:r>
                              <m:r>
                                <a:rPr lang="en-US" altLang="zh-CN" sz="2400" i="1">
                                  <a:solidFill>
                                    <a:srgbClr val="C00000"/>
                                  </a:solidFill>
                                  <a:latin typeface="Cambria Math" panose="02040503050406030204" pitchFamily="18" charset="0"/>
                                  <a:ea typeface="宋体" panose="02010600030101010101" pitchFamily="2" charset="-122"/>
                                  <a:cs typeface="Times New Roman" panose="02020603050405020304" pitchFamily="18" charset="0"/>
                                </a:rPr>
                                <m:t>1</m:t>
                              </m:r>
                            </m:sup>
                          </m:sSup>
                        </m:den>
                      </m:f>
                      <m:r>
                        <a:rPr lang="en-US" altLang="zh-CN" sz="2400" i="1">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solidFill>
                            <a:srgbClr val="C00000"/>
                          </a:solidFill>
                          <a:latin typeface="Cambria Math" panose="02040503050406030204" pitchFamily="18" charset="0"/>
                          <a:ea typeface="宋体" panose="02010600030101010101" pitchFamily="2" charset="-122"/>
                          <a:cs typeface="Times New Roman" panose="02020603050405020304" pitchFamily="18" charset="0"/>
                        </a:rPr>
                        <m:t>𝑢𝑝𝑠𝑎𝑚𝑝𝑙𝑒</m:t>
                      </m:r>
                      <m:r>
                        <a:rPr lang="en-US" altLang="zh-CN" sz="2400" i="1">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solidFill>
                                <a:srgbClr val="C00000"/>
                              </a:solidFill>
                              <a:effectLst/>
                              <a:latin typeface="Cambria Math" panose="02040503050406030204" pitchFamily="18" charset="0"/>
                              <a:ea typeface="Cambria Math" panose="02040503050406030204" pitchFamily="18" charset="0"/>
                            </a:rPr>
                          </m:ctrlPr>
                        </m:sSupPr>
                        <m:e>
                          <m:r>
                            <a:rPr lang="en-US" altLang="zh-CN" sz="2400" b="1" i="1">
                              <a:solidFill>
                                <a:srgbClr val="C00000"/>
                              </a:solidFill>
                              <a:latin typeface="Cambria Math" panose="02040503050406030204" pitchFamily="18" charset="0"/>
                              <a:ea typeface="宋体" panose="02010600030101010101" pitchFamily="2" charset="-122"/>
                              <a:cs typeface="Times New Roman" panose="02020603050405020304" pitchFamily="18" charset="0"/>
                            </a:rPr>
                            <m:t>𝜹</m:t>
                          </m:r>
                        </m:e>
                        <m:sup>
                          <m:r>
                            <a:rPr lang="en-US" altLang="zh-CN" sz="2400" i="1">
                              <a:solidFill>
                                <a:srgbClr val="C00000"/>
                              </a:solidFill>
                              <a:latin typeface="Cambria Math" panose="02040503050406030204" pitchFamily="18" charset="0"/>
                              <a:ea typeface="宋体" panose="02010600030101010101" pitchFamily="2" charset="-122"/>
                              <a:cs typeface="Times New Roman" panose="02020603050405020304" pitchFamily="18" charset="0"/>
                            </a:rPr>
                            <m:t>𝑙</m:t>
                          </m:r>
                        </m:sup>
                      </m:sSup>
                      <m:r>
                        <a:rPr lang="en-US" altLang="zh-CN" sz="2400" i="1">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solidFill>
                                <a:srgbClr val="C00000"/>
                              </a:solidFill>
                              <a:effectLst/>
                              <a:latin typeface="Cambria Math" panose="02040503050406030204" pitchFamily="18" charset="0"/>
                              <a:ea typeface="Cambria Math" panose="02040503050406030204" pitchFamily="18" charset="0"/>
                            </a:rPr>
                          </m:ctrlPr>
                        </m:sSupPr>
                        <m:e>
                          <m:r>
                            <a:rPr lang="en-US" altLang="zh-CN" sz="2400" i="1">
                              <a:solidFill>
                                <a:srgbClr val="C00000"/>
                              </a:solidFill>
                              <a:latin typeface="Cambria Math" panose="02040503050406030204" pitchFamily="18" charset="0"/>
                              <a:ea typeface="宋体" panose="02010600030101010101" pitchFamily="2" charset="-122"/>
                              <a:cs typeface="Times New Roman" panose="02020603050405020304" pitchFamily="18" charset="0"/>
                            </a:rPr>
                            <m:t>𝜎</m:t>
                          </m:r>
                        </m:e>
                        <m:sup>
                          <m:r>
                            <a:rPr lang="en-US" altLang="zh-CN" sz="2400" i="1">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2400" i="1">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solidFill>
                                <a:srgbClr val="C00000"/>
                              </a:solidFill>
                              <a:effectLst/>
                              <a:latin typeface="Cambria Math" panose="02040503050406030204" pitchFamily="18" charset="0"/>
                              <a:ea typeface="Cambria Math" panose="02040503050406030204" pitchFamily="18" charset="0"/>
                            </a:rPr>
                          </m:ctrlPr>
                        </m:sSupPr>
                        <m:e>
                          <m:r>
                            <a:rPr lang="en-US" altLang="zh-CN" sz="2400" i="1">
                              <a:solidFill>
                                <a:srgbClr val="C00000"/>
                              </a:solidFill>
                              <a:latin typeface="Cambria Math" panose="02040503050406030204" pitchFamily="18" charset="0"/>
                              <a:ea typeface="宋体" panose="02010600030101010101" pitchFamily="2" charset="-122"/>
                              <a:cs typeface="Times New Roman" panose="02020603050405020304" pitchFamily="18" charset="0"/>
                            </a:rPr>
                            <m:t>𝑧</m:t>
                          </m:r>
                        </m:e>
                        <m:sup>
                          <m:r>
                            <a:rPr lang="en-US" altLang="zh-CN" sz="2400" i="1">
                              <a:solidFill>
                                <a:srgbClr val="C00000"/>
                              </a:solidFill>
                              <a:latin typeface="Cambria Math" panose="02040503050406030204" pitchFamily="18" charset="0"/>
                              <a:ea typeface="宋体" panose="02010600030101010101" pitchFamily="2" charset="-122"/>
                              <a:cs typeface="Times New Roman" panose="02020603050405020304" pitchFamily="18" charset="0"/>
                            </a:rPr>
                            <m:t>𝑙</m:t>
                          </m:r>
                          <m:r>
                            <a:rPr lang="en-US" altLang="zh-CN" sz="2400" i="1">
                              <a:solidFill>
                                <a:srgbClr val="C00000"/>
                              </a:solidFill>
                              <a:latin typeface="Cambria Math" panose="02040503050406030204" pitchFamily="18" charset="0"/>
                              <a:ea typeface="宋体" panose="02010600030101010101" pitchFamily="2" charset="-122"/>
                              <a:cs typeface="Times New Roman" panose="02020603050405020304" pitchFamily="18" charset="0"/>
                            </a:rPr>
                            <m:t>−1</m:t>
                          </m:r>
                        </m:sup>
                      </m:sSup>
                      <m:r>
                        <a:rPr lang="en-US" altLang="zh-CN" sz="2400" i="1">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en-US" sz="2400" dirty="0">
                  <a:solidFill>
                    <a:srgbClr val="FF0000"/>
                  </a:solidFill>
                </a:endParaRPr>
              </a:p>
            </p:txBody>
          </p:sp>
        </mc:Choice>
        <mc:Fallback xmlns="">
          <p:sp>
            <p:nvSpPr>
              <p:cNvPr id="6" name="矩形 5">
                <a:extLst>
                  <a:ext uri="{FF2B5EF4-FFF2-40B4-BE49-F238E27FC236}">
                    <a16:creationId xmlns="" xmlns:a16="http://schemas.microsoft.com/office/drawing/2014/main" xmlns:a14="http://schemas.microsoft.com/office/drawing/2010/main" id="{D43A0305-8B0E-40B4-8EB3-1D484AA53D63}"/>
                  </a:ext>
                </a:extLst>
              </p:cNvPr>
              <p:cNvSpPr>
                <a:spLocks noRot="1" noChangeAspect="1" noMove="1" noResize="1" noEditPoints="1" noAdjustHandles="1" noChangeArrowheads="1" noChangeShapeType="1" noTextEdit="1"/>
              </p:cNvSpPr>
              <p:nvPr/>
            </p:nvSpPr>
            <p:spPr>
              <a:xfrm>
                <a:off x="755576" y="1784631"/>
                <a:ext cx="10563817" cy="2528834"/>
              </a:xfrm>
              <a:prstGeom prst="rect">
                <a:avLst/>
              </a:prstGeom>
              <a:blipFill rotWithShape="1">
                <a:blip r:embed="rId3"/>
                <a:stretch>
                  <a:fillRect l="-923" r="-8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ADEBFBC9-8771-43DF-AA5E-271A6199F3FB}"/>
                  </a:ext>
                </a:extLst>
              </p:cNvPr>
              <p:cNvSpPr/>
              <p:nvPr/>
            </p:nvSpPr>
            <p:spPr>
              <a:xfrm>
                <a:off x="611559" y="4462264"/>
                <a:ext cx="10928087" cy="1855123"/>
              </a:xfrm>
              <a:prstGeom prst="rect">
                <a:avLst/>
              </a:prstGeom>
            </p:spPr>
            <p:txBody>
              <a:bodyPr wrap="square">
                <a:spAutoFit/>
              </a:bodyPr>
              <a:lstStyle/>
              <a:p>
                <a:pPr>
                  <a:lnSpc>
                    <a:spcPct val="120000"/>
                  </a:lnSpc>
                </a:pPr>
                <a:r>
                  <a:rPr lang="zh-CN" altLang="zh-CN" sz="2400" dirty="0">
                    <a:solidFill>
                      <a:schemeClr val="tx1"/>
                    </a:solidFill>
                    <a:cs typeface="Times New Roman" panose="02020603050405020304" pitchFamily="18" charset="0"/>
                  </a:rPr>
                  <a:t>其中，下采样完成了池化误差矩阵放大与误差重新分配的逻辑，符号</a:t>
                </a:r>
                <a14:m>
                  <m:oMath xmlns:m="http://schemas.openxmlformats.org/officeDocument/2006/math">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400" dirty="0">
                    <a:solidFill>
                      <a:schemeClr val="tx1"/>
                    </a:solidFill>
                    <a:cs typeface="Times New Roman" panose="02020603050405020304" pitchFamily="18" charset="0"/>
                  </a:rPr>
                  <a:t>表示的是矩阵的点积操作，即对应元素的乘积。</a:t>
                </a:r>
                <a14:m>
                  <m:oMath xmlns:m="http://schemas.openxmlformats.org/officeDocument/2006/math">
                    <m:sSup>
                      <m:sSupPr>
                        <m:ctrlPr>
                          <a:rPr lang="zh-CN" altLang="zh-CN" sz="2400" i="1">
                            <a:solidFill>
                              <a:schemeClr val="tx1"/>
                            </a:solidFill>
                            <a:effectLst/>
                            <a:latin typeface="Cambria Math" panose="02040503050406030204" pitchFamily="18" charset="0"/>
                            <a:ea typeface="Cambria Math" panose="02040503050406030204" pitchFamily="18" charset="0"/>
                          </a:rPr>
                        </m:ctrlPr>
                      </m:sSupPr>
                      <m:e>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𝜎</m:t>
                        </m:r>
                      </m:e>
                      <m:sup>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solidFill>
                              <a:schemeClr val="tx1"/>
                            </a:solidFill>
                            <a:effectLst/>
                            <a:latin typeface="Cambria Math" panose="02040503050406030204" pitchFamily="18" charset="0"/>
                            <a:ea typeface="Cambria Math" panose="02040503050406030204" pitchFamily="18" charset="0"/>
                          </a:rPr>
                        </m:ctrlPr>
                      </m:sSupPr>
                      <m:e>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𝑧</m:t>
                        </m:r>
                      </m:e>
                      <m:sup>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𝑙</m:t>
                        </m:r>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sup>
                    </m:sSup>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400" dirty="0">
                    <a:solidFill>
                      <a:schemeClr val="tx1"/>
                    </a:solidFill>
                    <a:cs typeface="Times New Roman" panose="02020603050405020304" pitchFamily="18" charset="0"/>
                  </a:rPr>
                  <a:t>表示的是第</a:t>
                </a:r>
                <a14:m>
                  <m:oMath xmlns:m="http://schemas.openxmlformats.org/officeDocument/2006/math">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𝑙</m:t>
                    </m:r>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oMath>
                </a14:m>
                <a:r>
                  <a:rPr lang="zh-CN" altLang="zh-CN" sz="2400" dirty="0">
                    <a:solidFill>
                      <a:schemeClr val="tx1"/>
                    </a:solidFill>
                    <a:cs typeface="Times New Roman" panose="02020603050405020304" pitchFamily="18" charset="0"/>
                  </a:rPr>
                  <a:t>层激活函数的导数，即该层节点输入的导数。至此，</a:t>
                </a:r>
                <a:r>
                  <a:rPr lang="zh-CN" altLang="zh-CN" sz="2400" dirty="0" smtClean="0">
                    <a:solidFill>
                      <a:schemeClr val="accent6"/>
                    </a:solidFill>
                    <a:cs typeface="Times New Roman" panose="02020603050405020304" pitchFamily="18" charset="0"/>
                  </a:rPr>
                  <a:t>可以从已知的池化层误差矩阵</a:t>
                </a:r>
                <a14:m>
                  <m:oMath xmlns:m="http://schemas.openxmlformats.org/officeDocument/2006/math">
                    <m:sSup>
                      <m:sSupPr>
                        <m:ctrlPr>
                          <a:rPr lang="zh-CN" altLang="zh-CN" sz="2400" i="1">
                            <a:solidFill>
                              <a:schemeClr val="accent6"/>
                            </a:solidFill>
                            <a:effectLst/>
                            <a:latin typeface="Cambria Math" panose="02040503050406030204" pitchFamily="18" charset="0"/>
                            <a:ea typeface="Cambria Math" panose="02040503050406030204" pitchFamily="18" charset="0"/>
                          </a:rPr>
                        </m:ctrlPr>
                      </m:sSupPr>
                      <m:e>
                        <m:r>
                          <a:rPr lang="en-US" altLang="zh-CN" sz="2400" b="1" i="1">
                            <a:solidFill>
                              <a:schemeClr val="accent6"/>
                            </a:solidFill>
                            <a:latin typeface="Cambria Math" panose="02040503050406030204" pitchFamily="18" charset="0"/>
                            <a:ea typeface="宋体" panose="02010600030101010101" pitchFamily="2" charset="-122"/>
                            <a:cs typeface="Times New Roman" panose="02020603050405020304" pitchFamily="18" charset="0"/>
                          </a:rPr>
                          <m:t>𝜹</m:t>
                        </m:r>
                      </m:e>
                      <m:sup>
                        <m:r>
                          <a:rPr lang="en-US" altLang="zh-CN" sz="2400" i="1">
                            <a:solidFill>
                              <a:schemeClr val="accent6"/>
                            </a:solidFill>
                            <a:latin typeface="Cambria Math" panose="02040503050406030204" pitchFamily="18" charset="0"/>
                            <a:ea typeface="宋体" panose="02010600030101010101" pitchFamily="2" charset="-122"/>
                            <a:cs typeface="Times New Roman" panose="02020603050405020304" pitchFamily="18" charset="0"/>
                          </a:rPr>
                          <m:t>𝑙</m:t>
                        </m:r>
                      </m:sup>
                    </m:sSup>
                  </m:oMath>
                </a14:m>
                <a:r>
                  <a:rPr lang="zh-CN" altLang="zh-CN" sz="2400" dirty="0">
                    <a:solidFill>
                      <a:schemeClr val="accent6"/>
                    </a:solidFill>
                    <a:cs typeface="Times New Roman" panose="02020603050405020304" pitchFamily="18" charset="0"/>
                  </a:rPr>
                  <a:t>，推导出上一隐藏层的误差矩阵</a:t>
                </a:r>
                <a14:m>
                  <m:oMath xmlns:m="http://schemas.openxmlformats.org/officeDocument/2006/math">
                    <m:sSup>
                      <m:sSupPr>
                        <m:ctrlPr>
                          <a:rPr lang="zh-CN" altLang="zh-CN" sz="2400" i="1">
                            <a:solidFill>
                              <a:schemeClr val="accent6"/>
                            </a:solidFill>
                            <a:effectLst/>
                            <a:latin typeface="Cambria Math" panose="02040503050406030204" pitchFamily="18" charset="0"/>
                            <a:ea typeface="Cambria Math" panose="02040503050406030204" pitchFamily="18" charset="0"/>
                          </a:rPr>
                        </m:ctrlPr>
                      </m:sSupPr>
                      <m:e>
                        <m:r>
                          <a:rPr lang="en-US" altLang="zh-CN" sz="2400" b="1" i="1">
                            <a:solidFill>
                              <a:schemeClr val="accent6"/>
                            </a:solidFill>
                            <a:latin typeface="Cambria Math" panose="02040503050406030204" pitchFamily="18" charset="0"/>
                            <a:ea typeface="宋体" panose="02010600030101010101" pitchFamily="2" charset="-122"/>
                            <a:cs typeface="Times New Roman" panose="02020603050405020304" pitchFamily="18" charset="0"/>
                          </a:rPr>
                          <m:t>𝜹</m:t>
                        </m:r>
                      </m:e>
                      <m:sup>
                        <m:r>
                          <a:rPr lang="en-US" altLang="zh-CN" sz="2400" i="1">
                            <a:solidFill>
                              <a:schemeClr val="accent6"/>
                            </a:solidFill>
                            <a:latin typeface="Cambria Math" panose="02040503050406030204" pitchFamily="18" charset="0"/>
                            <a:ea typeface="宋体" panose="02010600030101010101" pitchFamily="2" charset="-122"/>
                            <a:cs typeface="Times New Roman" panose="02020603050405020304" pitchFamily="18" charset="0"/>
                          </a:rPr>
                          <m:t>𝑙</m:t>
                        </m:r>
                        <m:r>
                          <a:rPr lang="zh-CN" altLang="en-US" sz="2400" i="1">
                            <a:solidFill>
                              <a:schemeClr val="accent6"/>
                            </a:solidFill>
                            <a:latin typeface="Cambria Math" panose="02040503050406030204" pitchFamily="18" charset="0"/>
                            <a:ea typeface="微软雅黑" panose="020B0503020204020204" pitchFamily="34" charset="-122"/>
                            <a:cs typeface="微软雅黑" panose="020B0503020204020204" pitchFamily="34" charset="-122"/>
                          </a:rPr>
                          <m:t>−</m:t>
                        </m:r>
                        <m:r>
                          <a:rPr lang="en-US" altLang="zh-CN" sz="2400" i="1">
                            <a:solidFill>
                              <a:schemeClr val="accent6"/>
                            </a:solidFill>
                            <a:latin typeface="Cambria Math" panose="02040503050406030204" pitchFamily="18" charset="0"/>
                            <a:ea typeface="宋体" panose="02010600030101010101" pitchFamily="2" charset="-122"/>
                            <a:cs typeface="Times New Roman" panose="02020603050405020304" pitchFamily="18" charset="0"/>
                          </a:rPr>
                          <m:t>1</m:t>
                        </m:r>
                      </m:sup>
                    </m:sSup>
                  </m:oMath>
                </a14:m>
                <a:r>
                  <a:rPr lang="zh-CN" altLang="zh-CN" sz="2400" dirty="0">
                    <a:solidFill>
                      <a:schemeClr val="tx1"/>
                    </a:solidFill>
                    <a:cs typeface="Times New Roman" panose="02020603050405020304" pitchFamily="18" charset="0"/>
                  </a:rPr>
                  <a:t>，从而实现参数更新。</a:t>
                </a:r>
                <a:endParaRPr lang="zh-CN" altLang="en-US" sz="2400" dirty="0">
                  <a:solidFill>
                    <a:schemeClr val="tx1"/>
                  </a:solidFill>
                </a:endParaRPr>
              </a:p>
            </p:txBody>
          </p:sp>
        </mc:Choice>
        <mc:Fallback xmlns="">
          <p:sp>
            <p:nvSpPr>
              <p:cNvPr id="7" name="矩形 6">
                <a:extLst>
                  <a:ext uri="{FF2B5EF4-FFF2-40B4-BE49-F238E27FC236}">
                    <a16:creationId xmlns="" xmlns:a16="http://schemas.microsoft.com/office/drawing/2014/main" xmlns:a14="http://schemas.microsoft.com/office/drawing/2010/main" id="{ADEBFBC9-8771-43DF-AA5E-271A6199F3FB}"/>
                  </a:ext>
                </a:extLst>
              </p:cNvPr>
              <p:cNvSpPr>
                <a:spLocks noRot="1" noChangeAspect="1" noMove="1" noResize="1" noEditPoints="1" noAdjustHandles="1" noChangeArrowheads="1" noChangeShapeType="1" noTextEdit="1"/>
              </p:cNvSpPr>
              <p:nvPr/>
            </p:nvSpPr>
            <p:spPr>
              <a:xfrm>
                <a:off x="611559" y="4462264"/>
                <a:ext cx="10928087" cy="1855123"/>
              </a:xfrm>
              <a:prstGeom prst="rect">
                <a:avLst/>
              </a:prstGeom>
              <a:blipFill rotWithShape="1">
                <a:blip r:embed="rId4"/>
                <a:stretch>
                  <a:fillRect l="-837" r="-167" b="-72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27610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卷积神经网络基本流程</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矩形 3">
            <a:extLst>
              <a:ext uri="{FF2B5EF4-FFF2-40B4-BE49-F238E27FC236}">
                <a16:creationId xmlns:a16="http://schemas.microsoft.com/office/drawing/2014/main" id="{6D322592-DD0D-4AF3-905D-3688E84B3EEA}"/>
              </a:ext>
            </a:extLst>
          </p:cNvPr>
          <p:cNvSpPr/>
          <p:nvPr/>
        </p:nvSpPr>
        <p:spPr>
          <a:xfrm>
            <a:off x="611559" y="1087887"/>
            <a:ext cx="4538899" cy="461665"/>
          </a:xfrm>
          <a:prstGeom prst="rect">
            <a:avLst/>
          </a:prstGeom>
        </p:spPr>
        <p:txBody>
          <a:bodyPr wrap="square">
            <a:spAutoFit/>
          </a:bodyPr>
          <a:lstStyle/>
          <a:p>
            <a:r>
              <a:rPr lang="zh-CN" altLang="en-US" sz="2400" b="1" dirty="0">
                <a:cs typeface="Times New Roman" panose="02020603050405020304" pitchFamily="18" charset="0"/>
              </a:rPr>
              <a:t>四．模型优化</a:t>
            </a:r>
            <a:r>
              <a:rPr lang="zh-CN" altLang="en-US" sz="2400" b="1" dirty="0" smtClean="0">
                <a:cs typeface="Times New Roman" panose="02020603050405020304" pitchFamily="18" charset="0"/>
              </a:rPr>
              <a:t>求解</a:t>
            </a:r>
            <a:endParaRPr lang="zh-CN" altLang="en-US" sz="2400" b="1" dirty="0">
              <a:cs typeface="Times New Roman" panose="02020603050405020304" pitchFamily="18" charset="0"/>
            </a:endParaRPr>
          </a:p>
        </p:txBody>
      </p:sp>
      <p:sp>
        <p:nvSpPr>
          <p:cNvPr id="8" name="矩形 7">
            <a:extLst>
              <a:ext uri="{FF2B5EF4-FFF2-40B4-BE49-F238E27FC236}">
                <a16:creationId xmlns:a16="http://schemas.microsoft.com/office/drawing/2014/main" id="{B9487B57-7AD0-409E-B26F-EA9D46763109}"/>
              </a:ext>
            </a:extLst>
          </p:cNvPr>
          <p:cNvSpPr/>
          <p:nvPr/>
        </p:nvSpPr>
        <p:spPr>
          <a:xfrm>
            <a:off x="683568" y="1844824"/>
            <a:ext cx="7419032" cy="461665"/>
          </a:xfrm>
          <a:prstGeom prst="rect">
            <a:avLst/>
          </a:prstGeom>
        </p:spPr>
        <p:txBody>
          <a:bodyPr wrap="square">
            <a:spAutoFit/>
          </a:bodyPr>
          <a:lstStyle/>
          <a:p>
            <a:r>
              <a:rPr lang="zh-CN" altLang="en-US" sz="2400" dirty="0">
                <a:solidFill>
                  <a:schemeClr val="tx1"/>
                </a:solidFill>
                <a:cs typeface="Times New Roman" panose="02020603050405020304" pitchFamily="18" charset="0"/>
              </a:rPr>
              <a:t>（</a:t>
            </a:r>
            <a:r>
              <a:rPr lang="en-US" altLang="zh-CN" sz="2400" dirty="0">
                <a:solidFill>
                  <a:schemeClr val="tx1"/>
                </a:solidFill>
                <a:cs typeface="Times New Roman" panose="02020603050405020304" pitchFamily="18" charset="0"/>
              </a:rPr>
              <a:t>2</a:t>
            </a:r>
            <a:r>
              <a:rPr lang="zh-CN" altLang="en-US" sz="2400" dirty="0">
                <a:solidFill>
                  <a:schemeClr val="tx1"/>
                </a:solidFill>
                <a:cs typeface="Times New Roman" panose="02020603050405020304" pitchFamily="18" charset="0"/>
              </a:rPr>
              <a:t>）</a:t>
            </a:r>
            <a:r>
              <a:rPr lang="zh-CN" altLang="zh-CN" sz="2400" dirty="0">
                <a:solidFill>
                  <a:schemeClr val="tx1"/>
                </a:solidFill>
                <a:cs typeface="Times New Roman" panose="02020603050405020304" pitchFamily="18" charset="0"/>
              </a:rPr>
              <a:t>然后，对于卷积层而言，它的前向传播公式为</a:t>
            </a:r>
            <a:r>
              <a:rPr lang="zh-CN" altLang="en-US" sz="2400" dirty="0">
                <a:solidFill>
                  <a:schemeClr val="tx1"/>
                </a:solidFill>
                <a:cs typeface="Times New Roman" panose="02020603050405020304" pitchFamily="18" charset="0"/>
              </a:rPr>
              <a:t>：</a:t>
            </a:r>
            <a:endParaRPr lang="zh-CN" altLang="en-US" sz="2400" dirty="0">
              <a:solidFill>
                <a:schemeClr val="tx1"/>
              </a:solidFill>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174BBCC3-5DBE-48B2-BA41-BAD0041A5BC0}"/>
                  </a:ext>
                </a:extLst>
              </p:cNvPr>
              <p:cNvSpPr/>
              <p:nvPr/>
            </p:nvSpPr>
            <p:spPr>
              <a:xfrm>
                <a:off x="1047034" y="3426681"/>
                <a:ext cx="7203008" cy="342081"/>
              </a:xfrm>
              <a:prstGeom prst="rect">
                <a:avLst/>
              </a:prstGeom>
            </p:spPr>
            <p:txBody>
              <a:bodyPr wrap="square">
                <a:spAutoFit/>
              </a:bodyPr>
              <a:lstStyle/>
              <a:p>
                <a:pPr indent="266700" algn="just">
                  <a:lnSpc>
                    <a:spcPts val="1800"/>
                  </a:lnSpc>
                  <a:spcAft>
                    <a:spcPts val="0"/>
                  </a:spcAft>
                </a:pPr>
                <a:r>
                  <a:rPr lang="zh-CN" altLang="zh-CN" sz="2400" kern="100" dirty="0">
                    <a:solidFill>
                      <a:schemeClr val="tx1"/>
                    </a:solidFill>
                    <a:cs typeface="Times New Roman" panose="02020603050405020304" pitchFamily="18" charset="0"/>
                  </a:rPr>
                  <a:t>对比在前馈神经网络中</a:t>
                </a:r>
                <a14:m>
                  <m:oMath xmlns:m="http://schemas.openxmlformats.org/officeDocument/2006/math">
                    <m:sSup>
                      <m:sSup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𝜹</m:t>
                        </m:r>
                      </m:e>
                      <m:sup>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𝑙</m:t>
                        </m:r>
                      </m:sup>
                    </m:sSup>
                  </m:oMath>
                </a14:m>
                <a:r>
                  <a:rPr lang="zh-CN" altLang="zh-CN" sz="2400" kern="100" dirty="0">
                    <a:solidFill>
                      <a:schemeClr val="tx1"/>
                    </a:solidFill>
                    <a:cs typeface="Times New Roman" panose="02020603050405020304" pitchFamily="18" charset="0"/>
                  </a:rPr>
                  <a:t>和</a:t>
                </a:r>
                <a14:m>
                  <m:oMath xmlns:m="http://schemas.openxmlformats.org/officeDocument/2006/math">
                    <m:sSup>
                      <m:sSup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𝜹</m:t>
                        </m:r>
                      </m:e>
                      <m:sup>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𝑙</m:t>
                        </m:r>
                        <m:r>
                          <a:rPr lang="zh-CN" altLang="en-US" sz="2400" i="1" kern="100">
                            <a:solidFill>
                              <a:schemeClr val="tx1"/>
                            </a:solidFill>
                            <a:latin typeface="Cambria Math" panose="02040503050406030204" pitchFamily="18" charset="0"/>
                            <a:ea typeface="微软雅黑" panose="020B0503020204020204" pitchFamily="34" charset="-122"/>
                            <a:cs typeface="微软雅黑" panose="020B0503020204020204" pitchFamily="34" charset="-122"/>
                          </a:rPr>
                          <m:t>−</m:t>
                        </m:r>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sup>
                    </m:sSup>
                  </m:oMath>
                </a14:m>
                <a:r>
                  <a:rPr lang="zh-CN" altLang="zh-CN" sz="2400" kern="100" dirty="0">
                    <a:solidFill>
                      <a:schemeClr val="tx1"/>
                    </a:solidFill>
                    <a:cs typeface="Times New Roman" panose="02020603050405020304" pitchFamily="18" charset="0"/>
                  </a:rPr>
                  <a:t>的递推关系，有：</a:t>
                </a:r>
              </a:p>
            </p:txBody>
          </p:sp>
        </mc:Choice>
        <mc:Fallback xmlns="">
          <p:sp>
            <p:nvSpPr>
              <p:cNvPr id="9" name="矩形 8">
                <a:extLst>
                  <a:ext uri="{FF2B5EF4-FFF2-40B4-BE49-F238E27FC236}">
                    <a16:creationId xmlns="" xmlns:a16="http://schemas.microsoft.com/office/drawing/2014/main" xmlns:a14="http://schemas.microsoft.com/office/drawing/2010/main" id="{174BBCC3-5DBE-48B2-BA41-BAD0041A5BC0}"/>
                  </a:ext>
                </a:extLst>
              </p:cNvPr>
              <p:cNvSpPr>
                <a:spLocks noRot="1" noChangeAspect="1" noMove="1" noResize="1" noEditPoints="1" noAdjustHandles="1" noChangeArrowheads="1" noChangeShapeType="1" noTextEdit="1"/>
              </p:cNvSpPr>
              <p:nvPr/>
            </p:nvSpPr>
            <p:spPr>
              <a:xfrm>
                <a:off x="1047034" y="3426681"/>
                <a:ext cx="7203008" cy="342081"/>
              </a:xfrm>
              <a:prstGeom prst="rect">
                <a:avLst/>
              </a:prstGeom>
              <a:blipFill rotWithShape="1">
                <a:blip r:embed="rId3"/>
                <a:stretch>
                  <a:fillRect t="-46429" b="-428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E010A93-482A-4C87-892E-C6FED3A68338}"/>
                  </a:ext>
                </a:extLst>
              </p:cNvPr>
              <p:cNvSpPr/>
              <p:nvPr/>
            </p:nvSpPr>
            <p:spPr>
              <a:xfrm>
                <a:off x="1120320" y="4867418"/>
                <a:ext cx="10216353" cy="1248868"/>
              </a:xfrm>
              <a:prstGeom prst="rect">
                <a:avLst/>
              </a:prstGeom>
            </p:spPr>
            <p:txBody>
              <a:bodyPr wrap="square">
                <a:spAutoFit/>
              </a:bodyPr>
              <a:lstStyle/>
              <a:p>
                <a:pPr indent="266700" algn="just">
                  <a:lnSpc>
                    <a:spcPct val="120000"/>
                  </a:lnSpc>
                  <a:spcAft>
                    <a:spcPts val="0"/>
                  </a:spcAft>
                </a:pPr>
                <a:r>
                  <a:rPr lang="zh-CN" altLang="zh-CN" sz="2400" kern="100" dirty="0">
                    <a:solidFill>
                      <a:schemeClr val="tx1"/>
                    </a:solidFill>
                    <a:cs typeface="Times New Roman" panose="02020603050405020304" pitchFamily="18" charset="0"/>
                  </a:rPr>
                  <a:t>观察上式，不难发现要想推导出</a:t>
                </a:r>
                <a14:m>
                  <m:oMath xmlns:m="http://schemas.openxmlformats.org/officeDocument/2006/math">
                    <m:sSup>
                      <m:sSup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𝜹</m:t>
                        </m:r>
                      </m:e>
                      <m:sup>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𝑙</m:t>
                        </m:r>
                      </m:sup>
                    </m:sSup>
                  </m:oMath>
                </a14:m>
                <a:r>
                  <a:rPr lang="zh-CN" altLang="zh-CN" sz="2400" kern="100" dirty="0">
                    <a:solidFill>
                      <a:schemeClr val="tx1"/>
                    </a:solidFill>
                    <a:cs typeface="Times New Roman" panose="02020603050405020304" pitchFamily="18" charset="0"/>
                  </a:rPr>
                  <a:t>和</a:t>
                </a:r>
                <a14:m>
                  <m:oMath xmlns:m="http://schemas.openxmlformats.org/officeDocument/2006/math">
                    <m:sSup>
                      <m:sSup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𝜹</m:t>
                        </m:r>
                      </m:e>
                      <m:sup>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𝑙</m:t>
                        </m:r>
                        <m:r>
                          <a:rPr lang="zh-CN" altLang="en-US" sz="2400" i="1" kern="100">
                            <a:solidFill>
                              <a:schemeClr val="tx1"/>
                            </a:solidFill>
                            <a:latin typeface="Cambria Math" panose="02040503050406030204" pitchFamily="18" charset="0"/>
                            <a:ea typeface="微软雅黑" panose="020B0503020204020204" pitchFamily="34" charset="-122"/>
                            <a:cs typeface="微软雅黑" panose="020B0503020204020204" pitchFamily="34" charset="-122"/>
                          </a:rPr>
                          <m:t>−</m:t>
                        </m:r>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sup>
                    </m:sSup>
                  </m:oMath>
                </a14:m>
                <a:r>
                  <a:rPr lang="zh-CN" altLang="zh-CN" sz="2400" kern="100" dirty="0">
                    <a:solidFill>
                      <a:schemeClr val="tx1"/>
                    </a:solidFill>
                    <a:cs typeface="Times New Roman" panose="02020603050405020304" pitchFamily="18" charset="0"/>
                  </a:rPr>
                  <a:t>的递推关系，必须要计算</a:t>
                </a:r>
                <a14:m>
                  <m:oMath xmlns:m="http://schemas.openxmlformats.org/officeDocument/2006/math">
                    <m:f>
                      <m:f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𝑧</m:t>
                            </m:r>
                          </m:e>
                          <m:sup>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𝑙</m:t>
                            </m:r>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sup>
                        </m:sSup>
                      </m:num>
                      <m:den>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𝑧</m:t>
                            </m:r>
                          </m:e>
                          <m:sup>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𝑙</m:t>
                            </m:r>
                          </m:sup>
                        </m:sSup>
                      </m:den>
                    </m:f>
                  </m:oMath>
                </a14:m>
                <a:r>
                  <a:rPr lang="zh-CN" altLang="zh-CN" sz="2400" kern="100" dirty="0">
                    <a:solidFill>
                      <a:schemeClr val="tx1"/>
                    </a:solidFill>
                    <a:cs typeface="Times New Roman" panose="02020603050405020304" pitchFamily="18" charset="0"/>
                  </a:rPr>
                  <a:t>的梯度结构结果。</a:t>
                </a:r>
              </a:p>
            </p:txBody>
          </p:sp>
        </mc:Choice>
        <mc:Fallback xmlns="">
          <p:sp>
            <p:nvSpPr>
              <p:cNvPr id="10" name="矩形 9">
                <a:extLst>
                  <a:ext uri="{FF2B5EF4-FFF2-40B4-BE49-F238E27FC236}">
                    <a16:creationId xmlns="" xmlns:a16="http://schemas.microsoft.com/office/drawing/2014/main" xmlns:a14="http://schemas.microsoft.com/office/drawing/2010/main" id="{DE010A93-482A-4C87-892E-C6FED3A68338}"/>
                  </a:ext>
                </a:extLst>
              </p:cNvPr>
              <p:cNvSpPr>
                <a:spLocks noRot="1" noChangeAspect="1" noMove="1" noResize="1" noEditPoints="1" noAdjustHandles="1" noChangeArrowheads="1" noChangeShapeType="1" noTextEdit="1"/>
              </p:cNvSpPr>
              <p:nvPr/>
            </p:nvSpPr>
            <p:spPr>
              <a:xfrm>
                <a:off x="1120320" y="4867418"/>
                <a:ext cx="10216353" cy="1248868"/>
              </a:xfrm>
              <a:prstGeom prst="rect">
                <a:avLst/>
              </a:prstGeom>
              <a:blipFill rotWithShape="1">
                <a:blip r:embed="rId4"/>
                <a:stretch>
                  <a:fillRect l="-955" r="-895" b="-82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7F481D09-946A-4864-8570-46ED8059F7DA}"/>
                  </a:ext>
                </a:extLst>
              </p:cNvPr>
              <p:cNvSpPr/>
              <p:nvPr/>
            </p:nvSpPr>
            <p:spPr>
              <a:xfrm>
                <a:off x="3023781" y="2579140"/>
                <a:ext cx="4452053" cy="5091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sz="2400" b="1" i="1" smtClean="0">
                              <a:solidFill>
                                <a:srgbClr val="C00000"/>
                              </a:solidFill>
                              <a:latin typeface="Cambria Math" panose="02040503050406030204" pitchFamily="18" charset="0"/>
                            </a:rPr>
                          </m:ctrlPr>
                        </m:sSupPr>
                        <m:e>
                          <m:r>
                            <a:rPr lang="zh-CN" altLang="en-US" sz="2400" b="1" i="1">
                              <a:solidFill>
                                <a:srgbClr val="C00000"/>
                              </a:solidFill>
                              <a:latin typeface="Cambria Math" panose="02040503050406030204" pitchFamily="18" charset="0"/>
                            </a:rPr>
                            <m:t>𝒂</m:t>
                          </m:r>
                        </m:e>
                        <m:sup>
                          <m:r>
                            <a:rPr lang="zh-CN" altLang="en-US" sz="2400" b="0" i="1">
                              <a:solidFill>
                                <a:srgbClr val="C00000"/>
                              </a:solidFill>
                              <a:latin typeface="Cambria Math" panose="02040503050406030204" pitchFamily="18" charset="0"/>
                            </a:rPr>
                            <m:t>𝑙</m:t>
                          </m:r>
                        </m:sup>
                      </m:sSup>
                      <m:r>
                        <a:rPr lang="zh-CN" altLang="en-US" sz="2400" b="0" i="0">
                          <a:solidFill>
                            <a:srgbClr val="C00000"/>
                          </a:solidFill>
                          <a:latin typeface="Cambria Math" panose="02040503050406030204" pitchFamily="18" charset="0"/>
                        </a:rPr>
                        <m:t>=</m:t>
                      </m:r>
                      <m:r>
                        <m:rPr>
                          <m:sty m:val="p"/>
                        </m:rPr>
                        <a:rPr lang="zh-CN" altLang="en-US" sz="2400" b="0" i="0">
                          <a:solidFill>
                            <a:srgbClr val="C00000"/>
                          </a:solidFill>
                          <a:latin typeface="Cambria Math" panose="02040503050406030204" pitchFamily="18" charset="0"/>
                        </a:rPr>
                        <m:t>σ</m:t>
                      </m:r>
                      <m:d>
                        <m:dPr>
                          <m:ctrlPr>
                            <a:rPr lang="zh-CN" altLang="en-US" sz="2400" b="0" i="1">
                              <a:solidFill>
                                <a:srgbClr val="C00000"/>
                              </a:solidFill>
                              <a:latin typeface="Cambria Math" panose="02040503050406030204" pitchFamily="18" charset="0"/>
                            </a:rPr>
                          </m:ctrlPr>
                        </m:dPr>
                        <m:e>
                          <m:sSup>
                            <m:sSupPr>
                              <m:ctrlPr>
                                <a:rPr lang="zh-CN" altLang="en-US" sz="2400" b="0" i="1">
                                  <a:solidFill>
                                    <a:srgbClr val="C00000"/>
                                  </a:solidFill>
                                  <a:latin typeface="Cambria Math" panose="02040503050406030204" pitchFamily="18" charset="0"/>
                                </a:rPr>
                              </m:ctrlPr>
                            </m:sSupPr>
                            <m:e>
                              <m:r>
                                <a:rPr lang="zh-CN" altLang="en-US" sz="2400" b="0" i="1">
                                  <a:solidFill>
                                    <a:srgbClr val="C00000"/>
                                  </a:solidFill>
                                  <a:latin typeface="Cambria Math" panose="02040503050406030204" pitchFamily="18" charset="0"/>
                                </a:rPr>
                                <m:t>𝑧</m:t>
                              </m:r>
                            </m:e>
                            <m:sup>
                              <m:r>
                                <a:rPr lang="zh-CN" altLang="en-US" sz="2400" b="0" i="1">
                                  <a:solidFill>
                                    <a:srgbClr val="C00000"/>
                                  </a:solidFill>
                                  <a:latin typeface="Cambria Math" panose="02040503050406030204" pitchFamily="18" charset="0"/>
                                </a:rPr>
                                <m:t>𝑙</m:t>
                              </m:r>
                            </m:sup>
                          </m:sSup>
                        </m:e>
                      </m:d>
                      <m:r>
                        <a:rPr lang="zh-CN" altLang="en-US" sz="2400" b="0" i="0">
                          <a:solidFill>
                            <a:srgbClr val="C00000"/>
                          </a:solidFill>
                          <a:latin typeface="Cambria Math" panose="02040503050406030204" pitchFamily="18" charset="0"/>
                        </a:rPr>
                        <m:t>=</m:t>
                      </m:r>
                      <m:r>
                        <m:rPr>
                          <m:sty m:val="p"/>
                        </m:rPr>
                        <a:rPr lang="zh-CN" altLang="en-US" sz="2400" b="0" i="0">
                          <a:solidFill>
                            <a:srgbClr val="C00000"/>
                          </a:solidFill>
                          <a:latin typeface="Cambria Math" panose="02040503050406030204" pitchFamily="18" charset="0"/>
                        </a:rPr>
                        <m:t>σ</m:t>
                      </m:r>
                      <m:d>
                        <m:dPr>
                          <m:ctrlPr>
                            <a:rPr lang="zh-CN" altLang="en-US" sz="2400" b="0" i="1">
                              <a:solidFill>
                                <a:srgbClr val="C00000"/>
                              </a:solidFill>
                              <a:latin typeface="Cambria Math" panose="02040503050406030204" pitchFamily="18" charset="0"/>
                            </a:rPr>
                          </m:ctrlPr>
                        </m:dPr>
                        <m:e>
                          <m:sSup>
                            <m:sSupPr>
                              <m:ctrlPr>
                                <a:rPr lang="zh-CN" altLang="en-US" sz="2400" b="0" i="1">
                                  <a:solidFill>
                                    <a:srgbClr val="C00000"/>
                                  </a:solidFill>
                                  <a:latin typeface="Cambria Math" panose="02040503050406030204" pitchFamily="18" charset="0"/>
                                </a:rPr>
                              </m:ctrlPr>
                            </m:sSupPr>
                            <m:e>
                              <m:r>
                                <a:rPr lang="zh-CN" altLang="en-US" sz="2400" b="1" i="1">
                                  <a:solidFill>
                                    <a:srgbClr val="C00000"/>
                                  </a:solidFill>
                                  <a:latin typeface="Cambria Math" panose="02040503050406030204" pitchFamily="18" charset="0"/>
                                </a:rPr>
                                <m:t>𝒂</m:t>
                              </m:r>
                            </m:e>
                            <m:sup>
                              <m:r>
                                <a:rPr lang="zh-CN" altLang="en-US" sz="2400" b="0" i="1">
                                  <a:solidFill>
                                    <a:srgbClr val="C00000"/>
                                  </a:solidFill>
                                  <a:latin typeface="Cambria Math" panose="02040503050406030204" pitchFamily="18" charset="0"/>
                                </a:rPr>
                                <m:t>𝑙</m:t>
                              </m:r>
                              <m:r>
                                <a:rPr lang="zh-CN" altLang="en-US" sz="2400" b="0" i="0">
                                  <a:solidFill>
                                    <a:srgbClr val="C00000"/>
                                  </a:solidFill>
                                  <a:latin typeface="Cambria Math" panose="02040503050406030204" pitchFamily="18" charset="0"/>
                                </a:rPr>
                                <m:t>−1</m:t>
                              </m:r>
                            </m:sup>
                          </m:sSup>
                          <m:r>
                            <a:rPr lang="zh-CN" altLang="en-US" sz="2400" b="0" i="0">
                              <a:solidFill>
                                <a:srgbClr val="C00000"/>
                              </a:solidFill>
                              <a:latin typeface="Cambria Math" panose="02040503050406030204" pitchFamily="18" charset="0"/>
                            </a:rPr>
                            <m:t>∗</m:t>
                          </m:r>
                          <m:sSup>
                            <m:sSupPr>
                              <m:ctrlPr>
                                <a:rPr lang="zh-CN" altLang="en-US" sz="2400" b="0" i="1">
                                  <a:solidFill>
                                    <a:srgbClr val="C00000"/>
                                  </a:solidFill>
                                  <a:latin typeface="Cambria Math" panose="02040503050406030204" pitchFamily="18" charset="0"/>
                                </a:rPr>
                              </m:ctrlPr>
                            </m:sSupPr>
                            <m:e>
                              <m:r>
                                <a:rPr lang="zh-CN" altLang="en-US" sz="2400" b="1" i="1">
                                  <a:solidFill>
                                    <a:srgbClr val="C00000"/>
                                  </a:solidFill>
                                  <a:latin typeface="Cambria Math" panose="02040503050406030204" pitchFamily="18" charset="0"/>
                                </a:rPr>
                                <m:t>𝑾</m:t>
                              </m:r>
                            </m:e>
                            <m:sup>
                              <m:r>
                                <a:rPr lang="zh-CN" altLang="en-US" sz="2400" b="0" i="1">
                                  <a:solidFill>
                                    <a:srgbClr val="C00000"/>
                                  </a:solidFill>
                                  <a:latin typeface="Cambria Math" panose="02040503050406030204" pitchFamily="18" charset="0"/>
                                </a:rPr>
                                <m:t>𝑙</m:t>
                              </m:r>
                            </m:sup>
                          </m:sSup>
                          <m:r>
                            <a:rPr lang="zh-CN" altLang="en-US" sz="2400" b="0" i="0">
                              <a:solidFill>
                                <a:srgbClr val="C00000"/>
                              </a:solidFill>
                              <a:latin typeface="Cambria Math" panose="02040503050406030204" pitchFamily="18" charset="0"/>
                            </a:rPr>
                            <m:t>+</m:t>
                          </m:r>
                          <m:sSup>
                            <m:sSupPr>
                              <m:ctrlPr>
                                <a:rPr lang="zh-CN" altLang="en-US" sz="2400" b="0" i="1">
                                  <a:solidFill>
                                    <a:srgbClr val="C00000"/>
                                  </a:solidFill>
                                  <a:latin typeface="Cambria Math" panose="02040503050406030204" pitchFamily="18" charset="0"/>
                                </a:rPr>
                              </m:ctrlPr>
                            </m:sSupPr>
                            <m:e>
                              <m:r>
                                <a:rPr lang="zh-CN" altLang="en-US" sz="2400" b="1" i="1">
                                  <a:solidFill>
                                    <a:srgbClr val="C00000"/>
                                  </a:solidFill>
                                  <a:latin typeface="Cambria Math" panose="02040503050406030204" pitchFamily="18" charset="0"/>
                                </a:rPr>
                                <m:t>𝒃</m:t>
                              </m:r>
                            </m:e>
                            <m:sup>
                              <m:r>
                                <a:rPr lang="zh-CN" altLang="en-US" sz="2400" b="0" i="1">
                                  <a:solidFill>
                                    <a:srgbClr val="C00000"/>
                                  </a:solidFill>
                                  <a:latin typeface="Cambria Math" panose="02040503050406030204" pitchFamily="18" charset="0"/>
                                </a:rPr>
                                <m:t>𝑙</m:t>
                              </m:r>
                            </m:sup>
                          </m:sSup>
                        </m:e>
                      </m:d>
                    </m:oMath>
                  </m:oMathPara>
                </a14:m>
                <a:endParaRPr lang="zh-CN" altLang="en-US" sz="2400" dirty="0"/>
              </a:p>
            </p:txBody>
          </p:sp>
        </mc:Choice>
        <mc:Fallback xmlns="">
          <p:sp>
            <p:nvSpPr>
              <p:cNvPr id="11" name="矩形 10">
                <a:extLst>
                  <a:ext uri="{FF2B5EF4-FFF2-40B4-BE49-F238E27FC236}">
                    <a16:creationId xmlns="" xmlns:a16="http://schemas.microsoft.com/office/drawing/2014/main" xmlns:a14="http://schemas.microsoft.com/office/drawing/2010/main" id="{7F481D09-946A-4864-8570-46ED8059F7DA}"/>
                  </a:ext>
                </a:extLst>
              </p:cNvPr>
              <p:cNvSpPr>
                <a:spLocks noRot="1" noChangeAspect="1" noMove="1" noResize="1" noEditPoints="1" noAdjustHandles="1" noChangeArrowheads="1" noChangeShapeType="1" noTextEdit="1"/>
              </p:cNvSpPr>
              <p:nvPr/>
            </p:nvSpPr>
            <p:spPr>
              <a:xfrm>
                <a:off x="3023781" y="2579140"/>
                <a:ext cx="4452053" cy="509178"/>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211A9C71-02AE-4F40-88F9-EE30CF4AB0F4}"/>
                  </a:ext>
                </a:extLst>
              </p:cNvPr>
              <p:cNvSpPr/>
              <p:nvPr/>
            </p:nvSpPr>
            <p:spPr>
              <a:xfrm>
                <a:off x="1946568" y="3876339"/>
                <a:ext cx="6606480" cy="84106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zh-CN" altLang="en-US" sz="2400" b="1" i="1" smtClean="0">
                              <a:solidFill>
                                <a:srgbClr val="C00000"/>
                              </a:solidFill>
                              <a:latin typeface="Cambria Math" panose="02040503050406030204" pitchFamily="18" charset="0"/>
                            </a:rPr>
                          </m:ctrlPr>
                        </m:sSupPr>
                        <m:e>
                          <m:r>
                            <a:rPr lang="zh-CN" altLang="en-US" sz="2400" b="1" i="1">
                              <a:solidFill>
                                <a:srgbClr val="C00000"/>
                              </a:solidFill>
                              <a:latin typeface="Cambria Math" panose="02040503050406030204" pitchFamily="18" charset="0"/>
                            </a:rPr>
                            <m:t>𝜹</m:t>
                          </m:r>
                        </m:e>
                        <m:sup>
                          <m:r>
                            <a:rPr lang="zh-CN" altLang="en-US" sz="2400" b="0" i="1">
                              <a:solidFill>
                                <a:srgbClr val="C00000"/>
                              </a:solidFill>
                              <a:latin typeface="Cambria Math" panose="02040503050406030204" pitchFamily="18" charset="0"/>
                            </a:rPr>
                            <m:t>𝑙</m:t>
                          </m:r>
                        </m:sup>
                      </m:sSup>
                      <m:r>
                        <a:rPr lang="zh-CN" altLang="en-US" sz="2400" b="0" i="0">
                          <a:solidFill>
                            <a:srgbClr val="C00000"/>
                          </a:solidFill>
                          <a:latin typeface="Cambria Math" panose="02040503050406030204" pitchFamily="18" charset="0"/>
                        </a:rPr>
                        <m:t>=</m:t>
                      </m:r>
                      <m:f>
                        <m:fPr>
                          <m:ctrlPr>
                            <a:rPr lang="zh-CN" altLang="en-US" sz="2400" b="0" i="1">
                              <a:solidFill>
                                <a:srgbClr val="C00000"/>
                              </a:solidFill>
                              <a:latin typeface="Cambria Math" panose="02040503050406030204" pitchFamily="18" charset="0"/>
                            </a:rPr>
                          </m:ctrlPr>
                        </m:fPr>
                        <m:num>
                          <m:d>
                            <m:dPr>
                              <m:begChr m:val=""/>
                              <m:ctrlPr>
                                <a:rPr lang="zh-CN" altLang="en-US" sz="2400" b="0" i="1">
                                  <a:solidFill>
                                    <a:srgbClr val="C00000"/>
                                  </a:solidFill>
                                  <a:latin typeface="Cambria Math" panose="02040503050406030204" pitchFamily="18" charset="0"/>
                                </a:rPr>
                              </m:ctrlPr>
                            </m:dPr>
                            <m:e>
                              <m:r>
                                <a:rPr lang="zh-CN" altLang="en-US" sz="2400" b="0" i="0">
                                  <a:solidFill>
                                    <a:srgbClr val="C00000"/>
                                  </a:solidFill>
                                  <a:latin typeface="Cambria Math" panose="02040503050406030204" pitchFamily="18" charset="0"/>
                                </a:rPr>
                                <m:t>𝜕</m:t>
                              </m:r>
                              <m:r>
                                <a:rPr lang="zh-CN" altLang="en-US" sz="2400" b="0" i="1">
                                  <a:solidFill>
                                    <a:srgbClr val="C00000"/>
                                  </a:solidFill>
                                  <a:latin typeface="Cambria Math" panose="02040503050406030204" pitchFamily="18" charset="0"/>
                                </a:rPr>
                                <m:t>𝐽</m:t>
                              </m:r>
                              <m:r>
                                <a:rPr lang="zh-CN" altLang="en-US" sz="2400" b="0" i="0">
                                  <a:solidFill>
                                    <a:srgbClr val="C00000"/>
                                  </a:solidFill>
                                  <a:latin typeface="Cambria Math" panose="02040503050406030204" pitchFamily="18" charset="0"/>
                                </a:rPr>
                                <m:t>(</m:t>
                              </m:r>
                              <m:r>
                                <a:rPr lang="zh-CN" altLang="en-US" sz="2400" b="1" i="1">
                                  <a:solidFill>
                                    <a:srgbClr val="C00000"/>
                                  </a:solidFill>
                                  <a:latin typeface="Cambria Math" panose="02040503050406030204" pitchFamily="18" charset="0"/>
                                </a:rPr>
                                <m:t>𝒘</m:t>
                              </m:r>
                              <m:r>
                                <a:rPr lang="zh-CN" altLang="en-US" sz="2400" b="0" i="0">
                                  <a:solidFill>
                                    <a:srgbClr val="C00000"/>
                                  </a:solidFill>
                                  <a:latin typeface="Cambria Math" panose="02040503050406030204" pitchFamily="18" charset="0"/>
                                </a:rPr>
                                <m:t>,</m:t>
                              </m:r>
                              <m:r>
                                <a:rPr lang="zh-CN" altLang="en-US" sz="2400" b="1" i="1">
                                  <a:solidFill>
                                    <a:srgbClr val="C00000"/>
                                  </a:solidFill>
                                  <a:latin typeface="Cambria Math" panose="02040503050406030204" pitchFamily="18" charset="0"/>
                                </a:rPr>
                                <m:t>𝒃</m:t>
                              </m:r>
                            </m:e>
                          </m:d>
                        </m:num>
                        <m:den>
                          <m:r>
                            <a:rPr lang="zh-CN" altLang="en-US" sz="2400" b="0" i="0">
                              <a:solidFill>
                                <a:srgbClr val="C00000"/>
                              </a:solidFill>
                              <a:latin typeface="Cambria Math" panose="02040503050406030204" pitchFamily="18" charset="0"/>
                            </a:rPr>
                            <m:t>𝜕</m:t>
                          </m:r>
                          <m:sSup>
                            <m:sSupPr>
                              <m:ctrlPr>
                                <a:rPr lang="zh-CN" altLang="en-US" sz="2400" b="0" i="1">
                                  <a:solidFill>
                                    <a:srgbClr val="C00000"/>
                                  </a:solidFill>
                                  <a:latin typeface="Cambria Math" panose="02040503050406030204" pitchFamily="18" charset="0"/>
                                </a:rPr>
                              </m:ctrlPr>
                            </m:sSupPr>
                            <m:e>
                              <m:r>
                                <a:rPr lang="zh-CN" altLang="en-US" sz="2400" b="0" i="1">
                                  <a:solidFill>
                                    <a:srgbClr val="C00000"/>
                                  </a:solidFill>
                                  <a:latin typeface="Cambria Math" panose="02040503050406030204" pitchFamily="18" charset="0"/>
                                </a:rPr>
                                <m:t>𝑧</m:t>
                              </m:r>
                            </m:e>
                            <m:sup>
                              <m:r>
                                <a:rPr lang="zh-CN" altLang="en-US" sz="2400" b="0" i="1">
                                  <a:solidFill>
                                    <a:srgbClr val="C00000"/>
                                  </a:solidFill>
                                  <a:latin typeface="Cambria Math" panose="02040503050406030204" pitchFamily="18" charset="0"/>
                                </a:rPr>
                                <m:t>𝑙</m:t>
                              </m:r>
                            </m:sup>
                          </m:sSup>
                        </m:den>
                      </m:f>
                      <m:r>
                        <a:rPr lang="zh-CN" altLang="en-US" sz="2400" b="0" i="0">
                          <a:solidFill>
                            <a:srgbClr val="C00000"/>
                          </a:solidFill>
                          <a:latin typeface="Cambria Math" panose="02040503050406030204" pitchFamily="18" charset="0"/>
                        </a:rPr>
                        <m:t>=</m:t>
                      </m:r>
                      <m:f>
                        <m:fPr>
                          <m:ctrlPr>
                            <a:rPr lang="zh-CN" altLang="en-US" sz="2400" b="0" i="1">
                              <a:solidFill>
                                <a:srgbClr val="C00000"/>
                              </a:solidFill>
                              <a:latin typeface="Cambria Math" panose="02040503050406030204" pitchFamily="18" charset="0"/>
                            </a:rPr>
                          </m:ctrlPr>
                        </m:fPr>
                        <m:num>
                          <m:d>
                            <m:dPr>
                              <m:begChr m:val=""/>
                              <m:ctrlPr>
                                <a:rPr lang="zh-CN" altLang="en-US" sz="2400" b="0" i="1">
                                  <a:solidFill>
                                    <a:srgbClr val="C00000"/>
                                  </a:solidFill>
                                  <a:latin typeface="Cambria Math" panose="02040503050406030204" pitchFamily="18" charset="0"/>
                                </a:rPr>
                              </m:ctrlPr>
                            </m:dPr>
                            <m:e>
                              <m:r>
                                <a:rPr lang="zh-CN" altLang="en-US" sz="2400" b="0" i="0">
                                  <a:solidFill>
                                    <a:srgbClr val="C00000"/>
                                  </a:solidFill>
                                  <a:latin typeface="Cambria Math" panose="02040503050406030204" pitchFamily="18" charset="0"/>
                                </a:rPr>
                                <m:t>𝜕</m:t>
                              </m:r>
                              <m:r>
                                <a:rPr lang="zh-CN" altLang="en-US" sz="2400" b="0" i="1">
                                  <a:solidFill>
                                    <a:srgbClr val="C00000"/>
                                  </a:solidFill>
                                  <a:latin typeface="Cambria Math" panose="02040503050406030204" pitchFamily="18" charset="0"/>
                                </a:rPr>
                                <m:t>𝐽</m:t>
                              </m:r>
                              <m:r>
                                <a:rPr lang="zh-CN" altLang="en-US" sz="2400" b="0" i="0">
                                  <a:solidFill>
                                    <a:srgbClr val="C00000"/>
                                  </a:solidFill>
                                  <a:latin typeface="Cambria Math" panose="02040503050406030204" pitchFamily="18" charset="0"/>
                                </a:rPr>
                                <m:t>(</m:t>
                              </m:r>
                              <m:r>
                                <a:rPr lang="zh-CN" altLang="en-US" sz="2400" b="1" i="1">
                                  <a:solidFill>
                                    <a:srgbClr val="C00000"/>
                                  </a:solidFill>
                                  <a:latin typeface="Cambria Math" panose="02040503050406030204" pitchFamily="18" charset="0"/>
                                </a:rPr>
                                <m:t>𝒘</m:t>
                              </m:r>
                              <m:r>
                                <a:rPr lang="zh-CN" altLang="en-US" sz="2400" b="0" i="0">
                                  <a:solidFill>
                                    <a:srgbClr val="C00000"/>
                                  </a:solidFill>
                                  <a:latin typeface="Cambria Math" panose="02040503050406030204" pitchFamily="18" charset="0"/>
                                </a:rPr>
                                <m:t>,</m:t>
                              </m:r>
                              <m:r>
                                <a:rPr lang="zh-CN" altLang="en-US" sz="2400" b="1" i="1">
                                  <a:solidFill>
                                    <a:srgbClr val="C00000"/>
                                  </a:solidFill>
                                  <a:latin typeface="Cambria Math" panose="02040503050406030204" pitchFamily="18" charset="0"/>
                                </a:rPr>
                                <m:t>𝒃</m:t>
                              </m:r>
                            </m:e>
                          </m:d>
                        </m:num>
                        <m:den>
                          <m:r>
                            <a:rPr lang="zh-CN" altLang="en-US" sz="2400" b="0" i="0">
                              <a:solidFill>
                                <a:srgbClr val="C00000"/>
                              </a:solidFill>
                              <a:latin typeface="Cambria Math" panose="02040503050406030204" pitchFamily="18" charset="0"/>
                            </a:rPr>
                            <m:t>𝜕</m:t>
                          </m:r>
                          <m:sSup>
                            <m:sSupPr>
                              <m:ctrlPr>
                                <a:rPr lang="zh-CN" altLang="en-US" sz="2400" b="0" i="1">
                                  <a:solidFill>
                                    <a:srgbClr val="C00000"/>
                                  </a:solidFill>
                                  <a:latin typeface="Cambria Math" panose="02040503050406030204" pitchFamily="18" charset="0"/>
                                </a:rPr>
                              </m:ctrlPr>
                            </m:sSupPr>
                            <m:e>
                              <m:r>
                                <a:rPr lang="zh-CN" altLang="en-US" sz="2400" b="0" i="1">
                                  <a:solidFill>
                                    <a:srgbClr val="C00000"/>
                                  </a:solidFill>
                                  <a:latin typeface="Cambria Math" panose="02040503050406030204" pitchFamily="18" charset="0"/>
                                </a:rPr>
                                <m:t>𝑧</m:t>
                              </m:r>
                            </m:e>
                            <m:sup>
                              <m:r>
                                <a:rPr lang="zh-CN" altLang="en-US" sz="2400" b="0" i="1">
                                  <a:solidFill>
                                    <a:srgbClr val="C00000"/>
                                  </a:solidFill>
                                  <a:latin typeface="Cambria Math" panose="02040503050406030204" pitchFamily="18" charset="0"/>
                                </a:rPr>
                                <m:t>𝑙</m:t>
                              </m:r>
                              <m:r>
                                <a:rPr lang="zh-CN" altLang="en-US" sz="2400" b="0" i="0">
                                  <a:solidFill>
                                    <a:srgbClr val="C00000"/>
                                  </a:solidFill>
                                  <a:latin typeface="Cambria Math" panose="02040503050406030204" pitchFamily="18" charset="0"/>
                                </a:rPr>
                                <m:t>+1</m:t>
                              </m:r>
                            </m:sup>
                          </m:sSup>
                        </m:den>
                      </m:f>
                      <m:f>
                        <m:fPr>
                          <m:ctrlPr>
                            <a:rPr lang="zh-CN" altLang="en-US" sz="2400" b="0" i="1">
                              <a:solidFill>
                                <a:srgbClr val="C00000"/>
                              </a:solidFill>
                              <a:latin typeface="Cambria Math" panose="02040503050406030204" pitchFamily="18" charset="0"/>
                            </a:rPr>
                          </m:ctrlPr>
                        </m:fPr>
                        <m:num>
                          <m:sSup>
                            <m:sSupPr>
                              <m:ctrlPr>
                                <a:rPr lang="zh-CN" altLang="en-US" sz="2400" b="0" i="1">
                                  <a:solidFill>
                                    <a:srgbClr val="C00000"/>
                                  </a:solidFill>
                                  <a:latin typeface="Cambria Math" panose="02040503050406030204" pitchFamily="18" charset="0"/>
                                </a:rPr>
                              </m:ctrlPr>
                            </m:sSupPr>
                            <m:e>
                              <m:r>
                                <a:rPr lang="zh-CN" altLang="en-US" sz="2400" b="0" i="0">
                                  <a:solidFill>
                                    <a:srgbClr val="C00000"/>
                                  </a:solidFill>
                                  <a:latin typeface="Cambria Math" panose="02040503050406030204" pitchFamily="18" charset="0"/>
                                </a:rPr>
                                <m:t>𝜕</m:t>
                              </m:r>
                              <m:r>
                                <a:rPr lang="zh-CN" altLang="en-US" sz="2400" b="0" i="1">
                                  <a:solidFill>
                                    <a:srgbClr val="C00000"/>
                                  </a:solidFill>
                                  <a:latin typeface="Cambria Math" panose="02040503050406030204" pitchFamily="18" charset="0"/>
                                </a:rPr>
                                <m:t>𝑧</m:t>
                              </m:r>
                            </m:e>
                            <m:sup>
                              <m:r>
                                <a:rPr lang="zh-CN" altLang="en-US" sz="2400" b="0" i="1">
                                  <a:solidFill>
                                    <a:srgbClr val="C00000"/>
                                  </a:solidFill>
                                  <a:latin typeface="Cambria Math" panose="02040503050406030204" pitchFamily="18" charset="0"/>
                                </a:rPr>
                                <m:t>𝑙</m:t>
                              </m:r>
                              <m:r>
                                <a:rPr lang="zh-CN" altLang="en-US" sz="2400" b="0" i="0">
                                  <a:solidFill>
                                    <a:srgbClr val="C00000"/>
                                  </a:solidFill>
                                  <a:latin typeface="Cambria Math" panose="02040503050406030204" pitchFamily="18" charset="0"/>
                                </a:rPr>
                                <m:t>+1</m:t>
                              </m:r>
                            </m:sup>
                          </m:sSup>
                        </m:num>
                        <m:den>
                          <m:r>
                            <a:rPr lang="zh-CN" altLang="en-US" sz="2400" b="0" i="0">
                              <a:solidFill>
                                <a:srgbClr val="C00000"/>
                              </a:solidFill>
                              <a:latin typeface="Cambria Math" panose="02040503050406030204" pitchFamily="18" charset="0"/>
                            </a:rPr>
                            <m:t>𝜕</m:t>
                          </m:r>
                          <m:sSup>
                            <m:sSupPr>
                              <m:ctrlPr>
                                <a:rPr lang="zh-CN" altLang="en-US" sz="2400" b="0" i="1">
                                  <a:solidFill>
                                    <a:srgbClr val="C00000"/>
                                  </a:solidFill>
                                  <a:latin typeface="Cambria Math" panose="02040503050406030204" pitchFamily="18" charset="0"/>
                                </a:rPr>
                              </m:ctrlPr>
                            </m:sSupPr>
                            <m:e>
                              <m:r>
                                <a:rPr lang="zh-CN" altLang="en-US" sz="2400" b="0" i="1">
                                  <a:solidFill>
                                    <a:srgbClr val="C00000"/>
                                  </a:solidFill>
                                  <a:latin typeface="Cambria Math" panose="02040503050406030204" pitchFamily="18" charset="0"/>
                                </a:rPr>
                                <m:t>𝑧</m:t>
                              </m:r>
                            </m:e>
                            <m:sup>
                              <m:r>
                                <a:rPr lang="zh-CN" altLang="en-US" sz="2400" b="0" i="1">
                                  <a:solidFill>
                                    <a:srgbClr val="C00000"/>
                                  </a:solidFill>
                                  <a:latin typeface="Cambria Math" panose="02040503050406030204" pitchFamily="18" charset="0"/>
                                </a:rPr>
                                <m:t>𝑙</m:t>
                              </m:r>
                            </m:sup>
                          </m:sSup>
                        </m:den>
                      </m:f>
                      <m:r>
                        <a:rPr lang="zh-CN" altLang="en-US" sz="2400" b="0" i="0">
                          <a:solidFill>
                            <a:srgbClr val="C00000"/>
                          </a:solidFill>
                          <a:latin typeface="Cambria Math" panose="02040503050406030204" pitchFamily="18" charset="0"/>
                        </a:rPr>
                        <m:t>=</m:t>
                      </m:r>
                      <m:sSup>
                        <m:sSupPr>
                          <m:ctrlPr>
                            <a:rPr lang="zh-CN" altLang="en-US" sz="2400" b="0" i="1">
                              <a:solidFill>
                                <a:srgbClr val="C00000"/>
                              </a:solidFill>
                              <a:latin typeface="Cambria Math" panose="02040503050406030204" pitchFamily="18" charset="0"/>
                            </a:rPr>
                          </m:ctrlPr>
                        </m:sSupPr>
                        <m:e>
                          <m:r>
                            <a:rPr lang="zh-CN" altLang="en-US" sz="2400" b="1" i="1">
                              <a:solidFill>
                                <a:srgbClr val="C00000"/>
                              </a:solidFill>
                              <a:latin typeface="Cambria Math" panose="02040503050406030204" pitchFamily="18" charset="0"/>
                            </a:rPr>
                            <m:t>𝜹</m:t>
                          </m:r>
                        </m:e>
                        <m:sup>
                          <m:r>
                            <a:rPr lang="zh-CN" altLang="en-US" sz="2400" b="0" i="1">
                              <a:solidFill>
                                <a:srgbClr val="C00000"/>
                              </a:solidFill>
                              <a:latin typeface="Cambria Math" panose="02040503050406030204" pitchFamily="18" charset="0"/>
                            </a:rPr>
                            <m:t>𝑙</m:t>
                          </m:r>
                          <m:r>
                            <a:rPr lang="zh-CN" altLang="en-US" sz="2400" b="0" i="0">
                              <a:solidFill>
                                <a:srgbClr val="C00000"/>
                              </a:solidFill>
                              <a:latin typeface="Cambria Math" panose="02040503050406030204" pitchFamily="18" charset="0"/>
                            </a:rPr>
                            <m:t>+1</m:t>
                          </m:r>
                        </m:sup>
                      </m:sSup>
                      <m:f>
                        <m:fPr>
                          <m:ctrlPr>
                            <a:rPr lang="zh-CN" altLang="en-US" sz="2400" b="0" i="1">
                              <a:solidFill>
                                <a:srgbClr val="C00000"/>
                              </a:solidFill>
                              <a:latin typeface="Cambria Math" panose="02040503050406030204" pitchFamily="18" charset="0"/>
                            </a:rPr>
                          </m:ctrlPr>
                        </m:fPr>
                        <m:num>
                          <m:sSup>
                            <m:sSupPr>
                              <m:ctrlPr>
                                <a:rPr lang="zh-CN" altLang="en-US" sz="2400" b="0" i="1">
                                  <a:solidFill>
                                    <a:srgbClr val="C00000"/>
                                  </a:solidFill>
                                  <a:latin typeface="Cambria Math" panose="02040503050406030204" pitchFamily="18" charset="0"/>
                                </a:rPr>
                              </m:ctrlPr>
                            </m:sSupPr>
                            <m:e>
                              <m:r>
                                <a:rPr lang="zh-CN" altLang="en-US" sz="2400" b="0" i="0">
                                  <a:solidFill>
                                    <a:srgbClr val="C00000"/>
                                  </a:solidFill>
                                  <a:latin typeface="Cambria Math" panose="02040503050406030204" pitchFamily="18" charset="0"/>
                                </a:rPr>
                                <m:t>𝜕</m:t>
                              </m:r>
                              <m:r>
                                <a:rPr lang="zh-CN" altLang="en-US" sz="2400" b="0" i="1">
                                  <a:solidFill>
                                    <a:srgbClr val="C00000"/>
                                  </a:solidFill>
                                  <a:latin typeface="Cambria Math" panose="02040503050406030204" pitchFamily="18" charset="0"/>
                                </a:rPr>
                                <m:t>𝑧</m:t>
                              </m:r>
                            </m:e>
                            <m:sup>
                              <m:r>
                                <a:rPr lang="zh-CN" altLang="en-US" sz="2400" b="0" i="1">
                                  <a:solidFill>
                                    <a:srgbClr val="C00000"/>
                                  </a:solidFill>
                                  <a:latin typeface="Cambria Math" panose="02040503050406030204" pitchFamily="18" charset="0"/>
                                </a:rPr>
                                <m:t>𝑙</m:t>
                              </m:r>
                              <m:r>
                                <a:rPr lang="zh-CN" altLang="en-US" sz="2400" b="0" i="0">
                                  <a:solidFill>
                                    <a:srgbClr val="C00000"/>
                                  </a:solidFill>
                                  <a:latin typeface="Cambria Math" panose="02040503050406030204" pitchFamily="18" charset="0"/>
                                </a:rPr>
                                <m:t>+1</m:t>
                              </m:r>
                            </m:sup>
                          </m:sSup>
                        </m:num>
                        <m:den>
                          <m:r>
                            <a:rPr lang="zh-CN" altLang="en-US" sz="2400" b="0" i="0">
                              <a:solidFill>
                                <a:srgbClr val="C00000"/>
                              </a:solidFill>
                              <a:latin typeface="Cambria Math" panose="02040503050406030204" pitchFamily="18" charset="0"/>
                            </a:rPr>
                            <m:t>𝜕</m:t>
                          </m:r>
                          <m:sSup>
                            <m:sSupPr>
                              <m:ctrlPr>
                                <a:rPr lang="zh-CN" altLang="en-US" sz="2400" b="0" i="1">
                                  <a:solidFill>
                                    <a:srgbClr val="C00000"/>
                                  </a:solidFill>
                                  <a:latin typeface="Cambria Math" panose="02040503050406030204" pitchFamily="18" charset="0"/>
                                </a:rPr>
                              </m:ctrlPr>
                            </m:sSupPr>
                            <m:e>
                              <m:r>
                                <a:rPr lang="zh-CN" altLang="en-US" sz="2400" b="0" i="1">
                                  <a:solidFill>
                                    <a:srgbClr val="C00000"/>
                                  </a:solidFill>
                                  <a:latin typeface="Cambria Math" panose="02040503050406030204" pitchFamily="18" charset="0"/>
                                </a:rPr>
                                <m:t>𝑧</m:t>
                              </m:r>
                            </m:e>
                            <m:sup>
                              <m:r>
                                <a:rPr lang="zh-CN" altLang="en-US" sz="2400" b="0" i="1">
                                  <a:solidFill>
                                    <a:srgbClr val="C00000"/>
                                  </a:solidFill>
                                  <a:latin typeface="Cambria Math" panose="02040503050406030204" pitchFamily="18" charset="0"/>
                                </a:rPr>
                                <m:t>𝑙</m:t>
                              </m:r>
                            </m:sup>
                          </m:sSup>
                        </m:den>
                      </m:f>
                    </m:oMath>
                  </m:oMathPara>
                </a14:m>
                <a:endParaRPr lang="zh-CN" altLang="en-US" sz="2400" dirty="0"/>
              </a:p>
            </p:txBody>
          </p:sp>
        </mc:Choice>
        <mc:Fallback xmlns="">
          <p:sp>
            <p:nvSpPr>
              <p:cNvPr id="12" name="矩形 11">
                <a:extLst>
                  <a:ext uri="{FF2B5EF4-FFF2-40B4-BE49-F238E27FC236}">
                    <a16:creationId xmlns="" xmlns:a16="http://schemas.microsoft.com/office/drawing/2014/main" xmlns:a14="http://schemas.microsoft.com/office/drawing/2010/main" id="{211A9C71-02AE-4F40-88F9-EE30CF4AB0F4}"/>
                  </a:ext>
                </a:extLst>
              </p:cNvPr>
              <p:cNvSpPr>
                <a:spLocks noRot="1" noChangeAspect="1" noMove="1" noResize="1" noEditPoints="1" noAdjustHandles="1" noChangeArrowheads="1" noChangeShapeType="1" noTextEdit="1"/>
              </p:cNvSpPr>
              <p:nvPr/>
            </p:nvSpPr>
            <p:spPr>
              <a:xfrm>
                <a:off x="1946568" y="3876339"/>
                <a:ext cx="6606480" cy="841064"/>
              </a:xfrm>
              <a:prstGeom prst="rect">
                <a:avLst/>
              </a:prstGeom>
              <a:blipFill rotWithShape="1">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001924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卷积神经网络基本流程</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矩形 3">
            <a:extLst>
              <a:ext uri="{FF2B5EF4-FFF2-40B4-BE49-F238E27FC236}">
                <a16:creationId xmlns:a16="http://schemas.microsoft.com/office/drawing/2014/main" id="{6D322592-DD0D-4AF3-905D-3688E84B3EEA}"/>
              </a:ext>
            </a:extLst>
          </p:cNvPr>
          <p:cNvSpPr/>
          <p:nvPr/>
        </p:nvSpPr>
        <p:spPr>
          <a:xfrm>
            <a:off x="611559" y="1087887"/>
            <a:ext cx="4538899" cy="461665"/>
          </a:xfrm>
          <a:prstGeom prst="rect">
            <a:avLst/>
          </a:prstGeom>
        </p:spPr>
        <p:txBody>
          <a:bodyPr wrap="square">
            <a:spAutoFit/>
          </a:bodyPr>
          <a:lstStyle/>
          <a:p>
            <a:r>
              <a:rPr lang="zh-CN" altLang="en-US" sz="2400" b="1" dirty="0">
                <a:cs typeface="Times New Roman" panose="02020603050405020304" pitchFamily="18" charset="0"/>
              </a:rPr>
              <a:t>四．模型优化</a:t>
            </a:r>
            <a:r>
              <a:rPr lang="zh-CN" altLang="en-US" sz="2400" b="1" dirty="0" smtClean="0">
                <a:cs typeface="Times New Roman" panose="02020603050405020304" pitchFamily="18" charset="0"/>
              </a:rPr>
              <a:t>求解</a:t>
            </a:r>
            <a:endParaRPr lang="zh-CN" altLang="en-US" sz="2400" b="1" dirty="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41BCE192-5AFF-4292-94A7-DC3E83F4FD61}"/>
                  </a:ext>
                </a:extLst>
              </p:cNvPr>
              <p:cNvSpPr/>
              <p:nvPr/>
            </p:nvSpPr>
            <p:spPr>
              <a:xfrm>
                <a:off x="611559" y="1844824"/>
                <a:ext cx="10811005" cy="2336024"/>
              </a:xfrm>
              <a:prstGeom prst="rect">
                <a:avLst/>
              </a:prstGeom>
            </p:spPr>
            <p:txBody>
              <a:bodyPr wrap="square">
                <a:spAutoFit/>
              </a:bodyPr>
              <a:lstStyle/>
              <a:p>
                <a:pPr indent="266700" algn="just">
                  <a:lnSpc>
                    <a:spcPct val="120000"/>
                  </a:lnSpc>
                  <a:spcAft>
                    <a:spcPts val="0"/>
                  </a:spcAft>
                </a:pPr>
                <a:r>
                  <a:rPr lang="zh-CN" altLang="zh-CN" sz="2400" kern="100" dirty="0">
                    <a:solidFill>
                      <a:schemeClr val="tx1"/>
                    </a:solidFill>
                    <a:cs typeface="Times New Roman" panose="02020603050405020304" pitchFamily="18" charset="0"/>
                  </a:rPr>
                  <a:t>在卷积神经网络中，有：</a:t>
                </a:r>
                <a:endParaRPr lang="en-US" altLang="zh-CN" sz="2400" kern="100" dirty="0">
                  <a:solidFill>
                    <a:schemeClr val="tx1"/>
                  </a:solidFill>
                  <a:cs typeface="Times New Roman" panose="02020603050405020304" pitchFamily="18" charset="0"/>
                </a:endParaRPr>
              </a:p>
              <a:p>
                <a:pPr indent="266700" algn="just">
                  <a:lnSpc>
                    <a:spcPct val="120000"/>
                  </a:lnSpc>
                  <a:spcAft>
                    <a:spcPts val="0"/>
                  </a:spcAft>
                </a:pPr>
                <a14:m>
                  <m:oMathPara xmlns:m="http://schemas.openxmlformats.org/officeDocument/2006/math">
                    <m:oMathParaPr>
                      <m:jc m:val="centerGroup"/>
                    </m:oMathParaPr>
                    <m:oMath xmlns:m="http://schemas.openxmlformats.org/officeDocument/2006/math">
                      <m:sSup>
                        <m:sSupPr>
                          <m:ctrlPr>
                            <a:rPr lang="zh-CN" altLang="zh-CN" sz="2400" i="1" kern="100"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𝑧</m:t>
                          </m:r>
                        </m:e>
                        <m:sup>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𝑙</m:t>
                          </m:r>
                        </m:sup>
                      </m:sSup>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kern="10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𝒂</m:t>
                          </m:r>
                        </m:e>
                        <m:sup>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𝑙</m:t>
                          </m:r>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−1</m:t>
                          </m:r>
                        </m:sup>
                      </m:sSup>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kern="10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𝑾</m:t>
                          </m:r>
                        </m:e>
                        <m:sup>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𝑙</m:t>
                          </m:r>
                        </m:sup>
                      </m:sSup>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kern="10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𝑏</m:t>
                          </m:r>
                        </m:e>
                        <m:sup>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𝑙</m:t>
                          </m:r>
                        </m:sup>
                      </m:sSup>
                      <m:r>
                        <a:rPr lang="en-US" altLang="zh-CN" sz="2400"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σ</m:t>
                      </m:r>
                      <m:r>
                        <a:rPr lang="en-US" altLang="zh-CN" sz="2400"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kern="10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𝑧</m:t>
                          </m:r>
                        </m:e>
                        <m:sup>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𝑙</m:t>
                          </m:r>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−1</m:t>
                          </m:r>
                        </m:sup>
                      </m:sSup>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kern="10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𝑾</m:t>
                          </m:r>
                        </m:e>
                        <m:sup>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𝑙</m:t>
                          </m:r>
                        </m:sup>
                      </m:sSup>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kern="10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𝒃</m:t>
                          </m:r>
                        </m:e>
                        <m:sup>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𝑙</m:t>
                          </m:r>
                        </m:sup>
                      </m:sSup>
                      <m:r>
                        <a:rPr lang="en-US" altLang="zh-CN" sz="2400"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kern="100" dirty="0">
                  <a:solidFill>
                    <a:srgbClr val="C00000"/>
                  </a:solidFill>
                  <a:cs typeface="Times New Roman" panose="02020603050405020304" pitchFamily="18" charset="0"/>
                </a:endParaRPr>
              </a:p>
              <a:p>
                <a:pPr indent="266700" algn="just">
                  <a:lnSpc>
                    <a:spcPct val="120000"/>
                  </a:lnSpc>
                  <a:spcAft>
                    <a:spcPts val="0"/>
                  </a:spcAft>
                </a:pPr>
                <a:r>
                  <a:rPr lang="zh-CN" altLang="zh-CN" sz="2400" kern="100" dirty="0">
                    <a:solidFill>
                      <a:schemeClr val="tx1"/>
                    </a:solidFill>
                    <a:cs typeface="Times New Roman" panose="02020603050405020304" pitchFamily="18" charset="0"/>
                  </a:rPr>
                  <a:t>于是，已知卷积层的误差矩阵</a:t>
                </a:r>
                <a14:m>
                  <m:oMath xmlns:m="http://schemas.openxmlformats.org/officeDocument/2006/math">
                    <m:sSup>
                      <m:sSup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𝜹</m:t>
                        </m:r>
                      </m:e>
                      <m:sup>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𝑙</m:t>
                        </m:r>
                      </m:sup>
                    </m:sSup>
                  </m:oMath>
                </a14:m>
                <a:r>
                  <a:rPr lang="zh-CN" altLang="zh-CN" sz="2400" kern="100" dirty="0">
                    <a:solidFill>
                      <a:schemeClr val="tx1"/>
                    </a:solidFill>
                    <a:cs typeface="Times New Roman" panose="02020603050405020304" pitchFamily="18" charset="0"/>
                  </a:rPr>
                  <a:t>，可以推导上一隐藏层的误差矩阵</a:t>
                </a:r>
                <a14:m>
                  <m:oMath xmlns:m="http://schemas.openxmlformats.org/officeDocument/2006/math">
                    <m:sSup>
                      <m:sSup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𝜹</m:t>
                        </m:r>
                      </m:e>
                      <m:sup>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𝑙</m:t>
                        </m:r>
                        <m:r>
                          <a:rPr lang="zh-CN" altLang="en-US" sz="2400" i="1" kern="100">
                            <a:solidFill>
                              <a:schemeClr val="tx1"/>
                            </a:solidFill>
                            <a:latin typeface="Cambria Math" panose="02040503050406030204" pitchFamily="18" charset="0"/>
                            <a:ea typeface="微软雅黑" panose="020B0503020204020204" pitchFamily="34" charset="-122"/>
                            <a:cs typeface="微软雅黑" panose="020B0503020204020204" pitchFamily="34" charset="-122"/>
                          </a:rPr>
                          <m:t>−</m:t>
                        </m:r>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sup>
                    </m:sSup>
                  </m:oMath>
                </a14:m>
                <a:r>
                  <a:rPr lang="zh-CN" altLang="zh-CN" sz="2400" kern="100" dirty="0">
                    <a:solidFill>
                      <a:schemeClr val="tx1"/>
                    </a:solidFill>
                    <a:cs typeface="Times New Roman" panose="02020603050405020304" pitchFamily="18" charset="0"/>
                  </a:rPr>
                  <a:t>，为：</a:t>
                </a:r>
              </a:p>
              <a:p>
                <a:pPr indent="266700" algn="just">
                  <a:lnSpc>
                    <a:spcPct val="120000"/>
                  </a:lnSpc>
                  <a:spcAft>
                    <a:spcPts val="0"/>
                  </a:spcAft>
                </a:pPr>
                <a14:m>
                  <m:oMathPara xmlns:m="http://schemas.openxmlformats.org/officeDocument/2006/math">
                    <m:oMathParaPr>
                      <m:jc m:val="centerGroup"/>
                    </m:oMathParaPr>
                    <m:oMath xmlns:m="http://schemas.openxmlformats.org/officeDocument/2006/math">
                      <m:sSup>
                        <m:sSupPr>
                          <m:ctrlPr>
                            <a:rPr lang="zh-CN" altLang="zh-CN" sz="2400" i="1" kern="100"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𝜹</m:t>
                          </m:r>
                        </m:e>
                        <m:sup>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𝑙</m:t>
                          </m:r>
                          <m:r>
                            <a:rPr lang="zh-CN" altLang="en-US" sz="2400" i="1" kern="100">
                              <a:solidFill>
                                <a:srgbClr val="C00000"/>
                              </a:solidFill>
                              <a:latin typeface="Cambria Math" panose="02040503050406030204" pitchFamily="18" charset="0"/>
                              <a:ea typeface="微软雅黑" panose="020B0503020204020204" pitchFamily="34" charset="-122"/>
                              <a:cs typeface="微软雅黑" panose="020B0503020204020204" pitchFamily="34" charset="-122"/>
                            </a:rPr>
                            <m:t>−</m:t>
                          </m:r>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1</m:t>
                          </m:r>
                        </m:sup>
                      </m:sSup>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kern="10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𝜹</m:t>
                          </m:r>
                        </m:e>
                        <m:sup>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𝑙</m:t>
                          </m:r>
                        </m:sup>
                      </m:sSup>
                      <m:f>
                        <m:fPr>
                          <m:ctrlPr>
                            <a:rPr lang="zh-CN" altLang="zh-CN" sz="2400" i="1" kern="10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2400" i="1" kern="10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𝑧</m:t>
                              </m:r>
                            </m:e>
                            <m:sup>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𝑙</m:t>
                              </m:r>
                            </m:sup>
                          </m:sSup>
                        </m:num>
                        <m:den>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kern="10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𝑧</m:t>
                              </m:r>
                            </m:e>
                            <m:sup>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𝑙</m:t>
                              </m:r>
                              <m:r>
                                <a:rPr lang="zh-CN" altLang="en-US" sz="2400" i="1" kern="100">
                                  <a:solidFill>
                                    <a:srgbClr val="C00000"/>
                                  </a:solidFill>
                                  <a:latin typeface="Cambria Math" panose="02040503050406030204" pitchFamily="18" charset="0"/>
                                  <a:ea typeface="微软雅黑" panose="020B0503020204020204" pitchFamily="34" charset="-122"/>
                                  <a:cs typeface="微软雅黑" panose="020B0503020204020204" pitchFamily="34" charset="-122"/>
                                </a:rPr>
                                <m:t>−</m:t>
                              </m:r>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1</m:t>
                              </m:r>
                            </m:sup>
                          </m:sSup>
                        </m:den>
                      </m:f>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kern="10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𝜹</m:t>
                          </m:r>
                        </m:e>
                        <m:sup>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𝑙</m:t>
                          </m:r>
                        </m:sup>
                      </m:sSup>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𝑟𝑜𝑡</m:t>
                      </m:r>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180</m:t>
                      </m:r>
                      <m:d>
                        <m:dPr>
                          <m:ctrlPr>
                            <a:rPr lang="zh-CN" altLang="zh-CN" sz="2400" i="1" kern="10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2400" i="1" kern="10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𝑾</m:t>
                              </m:r>
                            </m:e>
                            <m:sup>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𝑙</m:t>
                              </m:r>
                            </m:sup>
                          </m:sSup>
                        </m:e>
                      </m:d>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kern="10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𝜎</m:t>
                          </m:r>
                        </m:e>
                        <m:sup>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sup>
                      </m:sSup>
                      <m:d>
                        <m:dPr>
                          <m:ctrlPr>
                            <a:rPr lang="zh-CN" altLang="zh-CN" sz="2400" i="1" kern="10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2400" i="1" kern="10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𝑧</m:t>
                              </m:r>
                            </m:e>
                            <m:sup>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𝑙</m:t>
                              </m:r>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−1</m:t>
                              </m:r>
                            </m:sup>
                          </m:sSup>
                        </m:e>
                      </m:d>
                    </m:oMath>
                  </m:oMathPara>
                </a14:m>
                <a:endParaRPr lang="zh-CN" altLang="zh-CN" sz="2400" kern="100" dirty="0">
                  <a:solidFill>
                    <a:srgbClr val="FF0000"/>
                  </a:solidFill>
                  <a:cs typeface="Times New Roman" panose="02020603050405020304" pitchFamily="18" charset="0"/>
                </a:endParaRPr>
              </a:p>
            </p:txBody>
          </p:sp>
        </mc:Choice>
        <mc:Fallback xmlns="">
          <p:sp>
            <p:nvSpPr>
              <p:cNvPr id="13" name="矩形 12">
                <a:extLst>
                  <a:ext uri="{FF2B5EF4-FFF2-40B4-BE49-F238E27FC236}">
                    <a16:creationId xmlns="" xmlns:a16="http://schemas.microsoft.com/office/drawing/2014/main" xmlns:a14="http://schemas.microsoft.com/office/drawing/2010/main" id="{41BCE192-5AFF-4292-94A7-DC3E83F4FD61}"/>
                  </a:ext>
                </a:extLst>
              </p:cNvPr>
              <p:cNvSpPr>
                <a:spLocks noRot="1" noChangeAspect="1" noMove="1" noResize="1" noEditPoints="1" noAdjustHandles="1" noChangeArrowheads="1" noChangeShapeType="1" noTextEdit="1"/>
              </p:cNvSpPr>
              <p:nvPr/>
            </p:nvSpPr>
            <p:spPr>
              <a:xfrm>
                <a:off x="611559" y="1844824"/>
                <a:ext cx="10811005" cy="2336024"/>
              </a:xfrm>
              <a:prstGeom prst="rect">
                <a:avLst/>
              </a:prstGeom>
              <a:blipFill rotWithShape="1">
                <a:blip r:embed="rId3"/>
                <a:stretch>
                  <a:fillRect r="-2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49031549-C796-4E06-B9A2-3472884537F8}"/>
                  </a:ext>
                </a:extLst>
              </p:cNvPr>
              <p:cNvSpPr/>
              <p:nvPr/>
            </p:nvSpPr>
            <p:spPr>
              <a:xfrm>
                <a:off x="628809" y="4183028"/>
                <a:ext cx="10793756" cy="1404102"/>
              </a:xfrm>
              <a:prstGeom prst="rect">
                <a:avLst/>
              </a:prstGeom>
            </p:spPr>
            <p:txBody>
              <a:bodyPr wrap="square">
                <a:spAutoFit/>
              </a:bodyPr>
              <a:lstStyle/>
              <a:p>
                <a:pPr>
                  <a:lnSpc>
                    <a:spcPct val="120000"/>
                  </a:lnSpc>
                </a:pPr>
                <a:r>
                  <a:rPr lang="zh-CN" altLang="zh-CN" sz="2400" dirty="0">
                    <a:solidFill>
                      <a:schemeClr val="tx1"/>
                    </a:solidFill>
                    <a:cs typeface="Times New Roman" panose="02020603050405020304" pitchFamily="18" charset="0"/>
                  </a:rPr>
                  <a:t>不同于深度神经网络中直接将权重矩阵进行转置，由于卷积神经网络是含有卷积结构求导时，卷积核被旋转了</a:t>
                </a:r>
                <a:r>
                  <a:rPr lang="en-US" altLang="zh-CN" sz="2400" dirty="0">
                    <a:solidFill>
                      <a:schemeClr val="tx1"/>
                    </a:solidFill>
                    <a:cs typeface="Times New Roman" panose="02020603050405020304" pitchFamily="18" charset="0"/>
                  </a:rPr>
                  <a:t>180</a:t>
                </a:r>
                <a:r>
                  <a:rPr lang="zh-CN" altLang="zh-CN" sz="2400" dirty="0">
                    <a:solidFill>
                      <a:schemeClr val="tx1"/>
                    </a:solidFill>
                    <a:cs typeface="Times New Roman" panose="02020603050405020304" pitchFamily="18" charset="0"/>
                  </a:rPr>
                  <a:t>度，即式中</a:t>
                </a:r>
                <a14:m>
                  <m:oMath xmlns:m="http://schemas.openxmlformats.org/officeDocument/2006/math">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𝑟𝑜𝑡</m:t>
                    </m:r>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180(</m:t>
                    </m:r>
                    <m:sSup>
                      <m:sSupPr>
                        <m:ctrlPr>
                          <a:rPr lang="zh-CN" altLang="zh-CN" sz="2400" i="1">
                            <a:solidFill>
                              <a:schemeClr val="tx1"/>
                            </a:solidFill>
                            <a:effectLst/>
                            <a:latin typeface="Cambria Math" panose="02040503050406030204" pitchFamily="18" charset="0"/>
                            <a:ea typeface="Cambria Math" panose="02040503050406030204" pitchFamily="18" charset="0"/>
                          </a:rPr>
                        </m:ctrlPr>
                      </m:sSupPr>
                      <m:e>
                        <m:r>
                          <a:rPr lang="en-US" altLang="zh-CN" sz="2400" b="1"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𝑾</m:t>
                        </m:r>
                      </m:e>
                      <m:sup>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𝑙</m:t>
                        </m:r>
                      </m:sup>
                    </m:sSup>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400" dirty="0">
                    <a:solidFill>
                      <a:schemeClr val="tx1"/>
                    </a:solidFill>
                    <a:cs typeface="Times New Roman" panose="02020603050405020304" pitchFamily="18" charset="0"/>
                  </a:rPr>
                  <a:t>，具体操作是将卷积核</a:t>
                </a:r>
                <a14:m>
                  <m:oMath xmlns:m="http://schemas.openxmlformats.org/officeDocument/2006/math">
                    <m:sSup>
                      <m:sSupPr>
                        <m:ctrlPr>
                          <a:rPr lang="zh-CN" altLang="zh-CN" sz="2400" i="1">
                            <a:solidFill>
                              <a:schemeClr val="tx1"/>
                            </a:solidFill>
                            <a:effectLst/>
                            <a:latin typeface="Cambria Math" panose="02040503050406030204" pitchFamily="18" charset="0"/>
                            <a:ea typeface="Cambria Math" panose="02040503050406030204" pitchFamily="18" charset="0"/>
                          </a:rPr>
                        </m:ctrlPr>
                      </m:sSupPr>
                      <m:e>
                        <m:r>
                          <a:rPr lang="en-US" altLang="zh-CN" sz="2400" b="1"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𝑾</m:t>
                        </m:r>
                      </m:e>
                      <m:sup>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𝑙</m:t>
                        </m:r>
                      </m:sup>
                    </m:sSup>
                  </m:oMath>
                </a14:m>
                <a:r>
                  <a:rPr lang="zh-CN" altLang="zh-CN" sz="2400" dirty="0">
                    <a:solidFill>
                      <a:schemeClr val="tx1"/>
                    </a:solidFill>
                    <a:cs typeface="Times New Roman" panose="02020603050405020304" pitchFamily="18" charset="0"/>
                  </a:rPr>
                  <a:t>上下翻转一次，然后左右翻转一次。</a:t>
                </a:r>
                <a:endParaRPr lang="zh-CN" altLang="en-US" sz="2400" dirty="0">
                  <a:solidFill>
                    <a:schemeClr val="tx1"/>
                  </a:solidFill>
                </a:endParaRPr>
              </a:p>
            </p:txBody>
          </p:sp>
        </mc:Choice>
        <mc:Fallback xmlns="">
          <p:sp>
            <p:nvSpPr>
              <p:cNvPr id="14" name="矩形 13">
                <a:extLst>
                  <a:ext uri="{FF2B5EF4-FFF2-40B4-BE49-F238E27FC236}">
                    <a16:creationId xmlns="" xmlns:a16="http://schemas.microsoft.com/office/drawing/2014/main" xmlns:a14="http://schemas.microsoft.com/office/drawing/2010/main" id="{49031549-C796-4E06-B9A2-3472884537F8}"/>
                  </a:ext>
                </a:extLst>
              </p:cNvPr>
              <p:cNvSpPr>
                <a:spLocks noRot="1" noChangeAspect="1" noMove="1" noResize="1" noEditPoints="1" noAdjustHandles="1" noChangeArrowheads="1" noChangeShapeType="1" noTextEdit="1"/>
              </p:cNvSpPr>
              <p:nvPr/>
            </p:nvSpPr>
            <p:spPr>
              <a:xfrm>
                <a:off x="628809" y="4183028"/>
                <a:ext cx="10793756" cy="1404102"/>
              </a:xfrm>
              <a:prstGeom prst="rect">
                <a:avLst/>
              </a:prstGeom>
              <a:blipFill rotWithShape="1">
                <a:blip r:embed="rId4"/>
                <a:stretch>
                  <a:fillRect l="-847" r="-734" b="-90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371628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卷积神经网络基本流程</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矩形 3">
            <a:extLst>
              <a:ext uri="{FF2B5EF4-FFF2-40B4-BE49-F238E27FC236}">
                <a16:creationId xmlns:a16="http://schemas.microsoft.com/office/drawing/2014/main" id="{6D322592-DD0D-4AF3-905D-3688E84B3EEA}"/>
              </a:ext>
            </a:extLst>
          </p:cNvPr>
          <p:cNvSpPr/>
          <p:nvPr/>
        </p:nvSpPr>
        <p:spPr>
          <a:xfrm>
            <a:off x="611559" y="1087887"/>
            <a:ext cx="4538899" cy="461665"/>
          </a:xfrm>
          <a:prstGeom prst="rect">
            <a:avLst/>
          </a:prstGeom>
        </p:spPr>
        <p:txBody>
          <a:bodyPr wrap="square">
            <a:spAutoFit/>
          </a:bodyPr>
          <a:lstStyle/>
          <a:p>
            <a:r>
              <a:rPr lang="zh-CN" altLang="en-US" sz="2400" b="1" dirty="0">
                <a:cs typeface="Times New Roman" panose="02020603050405020304" pitchFamily="18" charset="0"/>
              </a:rPr>
              <a:t>四．模型优化</a:t>
            </a:r>
            <a:r>
              <a:rPr lang="zh-CN" altLang="en-US" sz="2400" b="1" dirty="0" smtClean="0">
                <a:cs typeface="Times New Roman" panose="02020603050405020304" pitchFamily="18" charset="0"/>
              </a:rPr>
              <a:t>求解</a:t>
            </a:r>
            <a:endParaRPr lang="zh-CN" altLang="en-US" sz="2400" b="1" dirty="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7847C28F-29DB-4031-B627-AFA14CF20262}"/>
                  </a:ext>
                </a:extLst>
              </p:cNvPr>
              <p:cNvSpPr/>
              <p:nvPr/>
            </p:nvSpPr>
            <p:spPr>
              <a:xfrm>
                <a:off x="611559" y="1988840"/>
                <a:ext cx="10294005" cy="1888594"/>
              </a:xfrm>
              <a:prstGeom prst="rect">
                <a:avLst/>
              </a:prstGeom>
            </p:spPr>
            <p:txBody>
              <a:bodyPr wrap="square">
                <a:spAutoFit/>
              </a:bodyPr>
              <a:lstStyle/>
              <a:p>
                <a:pPr algn="just">
                  <a:lnSpc>
                    <a:spcPct val="120000"/>
                  </a:lnSpc>
                  <a:spcAft>
                    <a:spcPts val="0"/>
                  </a:spcAft>
                </a:pPr>
                <a:r>
                  <a:rPr lang="zh-CN" altLang="zh-CN" sz="2400" kern="100" dirty="0">
                    <a:solidFill>
                      <a:schemeClr val="tx1"/>
                    </a:solidFill>
                    <a:cs typeface="Times New Roman" panose="02020603050405020304" pitchFamily="18" charset="0"/>
                  </a:rPr>
                  <a:t>例如</a:t>
                </a:r>
                <a:r>
                  <a:rPr lang="zh-CN" altLang="en-US" sz="2400" kern="100" dirty="0">
                    <a:solidFill>
                      <a:schemeClr val="tx1"/>
                    </a:solidFill>
                    <a:cs typeface="Times New Roman" panose="02020603050405020304" pitchFamily="18" charset="0"/>
                  </a:rPr>
                  <a:t>：</a:t>
                </a:r>
                <a:r>
                  <a:rPr lang="zh-CN" altLang="zh-CN" sz="2400" kern="100" dirty="0">
                    <a:solidFill>
                      <a:schemeClr val="tx1"/>
                    </a:solidFill>
                    <a:cs typeface="Times New Roman" panose="02020603050405020304" pitchFamily="18" charset="0"/>
                  </a:rPr>
                  <a:t>假设</a:t>
                </a:r>
                <a14:m>
                  <m:oMath xmlns:m="http://schemas.openxmlformats.org/officeDocument/2006/math">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𝑙</m:t>
                    </m:r>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oMath>
                </a14:m>
                <a:r>
                  <a:rPr lang="zh-CN" altLang="zh-CN" sz="2400" kern="100" dirty="0">
                    <a:solidFill>
                      <a:schemeClr val="tx1"/>
                    </a:solidFill>
                    <a:cs typeface="Times New Roman" panose="02020603050405020304" pitchFamily="18" charset="0"/>
                  </a:rPr>
                  <a:t>层的输出</a:t>
                </a:r>
                <a14:m>
                  <m:oMath xmlns:m="http://schemas.openxmlformats.org/officeDocument/2006/math">
                    <m:sSup>
                      <m:sSup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𝒂</m:t>
                        </m:r>
                      </m:e>
                      <m:sup>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𝑙</m:t>
                        </m:r>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sup>
                    </m:sSup>
                  </m:oMath>
                </a14:m>
                <a:r>
                  <a:rPr lang="zh-CN" altLang="zh-CN" sz="2400" kern="100" dirty="0">
                    <a:solidFill>
                      <a:schemeClr val="tx1"/>
                    </a:solidFill>
                    <a:cs typeface="Times New Roman" panose="02020603050405020304" pitchFamily="18" charset="0"/>
                  </a:rPr>
                  <a:t>是一个</a:t>
                </a:r>
                <a14:m>
                  <m:oMath xmlns:m="http://schemas.openxmlformats.org/officeDocument/2006/math">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3×3</m:t>
                    </m:r>
                  </m:oMath>
                </a14:m>
                <a:r>
                  <a:rPr lang="zh-CN" altLang="zh-CN" sz="2400" kern="100" dirty="0">
                    <a:solidFill>
                      <a:schemeClr val="tx1"/>
                    </a:solidFill>
                    <a:cs typeface="Times New Roman" panose="02020603050405020304" pitchFamily="18" charset="0"/>
                  </a:rPr>
                  <a:t>矩阵，第</a:t>
                </a:r>
                <a14:m>
                  <m:oMath xmlns:m="http://schemas.openxmlformats.org/officeDocument/2006/math">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𝑙</m:t>
                    </m:r>
                  </m:oMath>
                </a14:m>
                <a:r>
                  <a:rPr lang="zh-CN" altLang="zh-CN" sz="2400" kern="100" dirty="0">
                    <a:solidFill>
                      <a:schemeClr val="tx1"/>
                    </a:solidFill>
                    <a:cs typeface="Times New Roman" panose="02020603050405020304" pitchFamily="18" charset="0"/>
                  </a:rPr>
                  <a:t>层的卷积核</a:t>
                </a:r>
                <a14:m>
                  <m:oMath xmlns:m="http://schemas.openxmlformats.org/officeDocument/2006/math">
                    <m:sSup>
                      <m:sSup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𝑾</m:t>
                        </m:r>
                      </m:e>
                      <m:sup>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𝑙</m:t>
                        </m:r>
                      </m:sup>
                    </m:sSup>
                  </m:oMath>
                </a14:m>
                <a:r>
                  <a:rPr lang="zh-CN" altLang="zh-CN" sz="2400" kern="100" dirty="0">
                    <a:solidFill>
                      <a:schemeClr val="tx1"/>
                    </a:solidFill>
                    <a:cs typeface="Times New Roman" panose="02020603050405020304" pitchFamily="18" charset="0"/>
                  </a:rPr>
                  <a:t>是一个</a:t>
                </a:r>
                <a14:m>
                  <m:oMath xmlns:m="http://schemas.openxmlformats.org/officeDocument/2006/math">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2×2</m:t>
                    </m:r>
                  </m:oMath>
                </a14:m>
                <a:r>
                  <a:rPr lang="zh-CN" altLang="zh-CN" sz="2400" kern="100" dirty="0">
                    <a:solidFill>
                      <a:schemeClr val="tx1"/>
                    </a:solidFill>
                    <a:cs typeface="Times New Roman" panose="02020603050405020304" pitchFamily="18" charset="0"/>
                  </a:rPr>
                  <a:t>矩阵，步长定为</a:t>
                </a:r>
                <a:r>
                  <a:rPr lang="en-US" altLang="zh-CN" sz="2400" kern="100" dirty="0">
                    <a:solidFill>
                      <a:schemeClr val="tx1"/>
                    </a:solidFill>
                    <a:cs typeface="Times New Roman" panose="02020603050405020304" pitchFamily="18" charset="0"/>
                  </a:rPr>
                  <a:t>1</a:t>
                </a:r>
                <a:r>
                  <a:rPr lang="zh-CN" altLang="zh-CN" sz="2400" kern="100" dirty="0">
                    <a:solidFill>
                      <a:schemeClr val="tx1"/>
                    </a:solidFill>
                    <a:cs typeface="Times New Roman" panose="02020603050405020304" pitchFamily="18" charset="0"/>
                  </a:rPr>
                  <a:t>，则输出</a:t>
                </a:r>
                <a14:m>
                  <m:oMath xmlns:m="http://schemas.openxmlformats.org/officeDocument/2006/math">
                    <m:sSup>
                      <m:sSup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𝑧</m:t>
                        </m:r>
                      </m:e>
                      <m:sup>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𝑙</m:t>
                        </m:r>
                      </m:sup>
                    </m:sSup>
                  </m:oMath>
                </a14:m>
                <a:r>
                  <a:rPr lang="zh-CN" altLang="zh-CN" sz="2400" kern="100" dirty="0">
                    <a:solidFill>
                      <a:schemeClr val="tx1"/>
                    </a:solidFill>
                    <a:cs typeface="Times New Roman" panose="02020603050405020304" pitchFamily="18" charset="0"/>
                  </a:rPr>
                  <a:t>是一个</a:t>
                </a:r>
                <a14:m>
                  <m:oMath xmlns:m="http://schemas.openxmlformats.org/officeDocument/2006/math">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2×2</m:t>
                    </m:r>
                  </m:oMath>
                </a14:m>
                <a:r>
                  <a:rPr lang="zh-CN" altLang="zh-CN" sz="2400" kern="100" dirty="0">
                    <a:solidFill>
                      <a:schemeClr val="tx1"/>
                    </a:solidFill>
                    <a:cs typeface="Times New Roman" panose="02020603050405020304" pitchFamily="18" charset="0"/>
                  </a:rPr>
                  <a:t>矩阵，为方便计算定义偏置</a:t>
                </a:r>
                <a14:m>
                  <m:oMath xmlns:m="http://schemas.openxmlformats.org/officeDocument/2006/math">
                    <m:sSup>
                      <m:sSup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𝒃</m:t>
                        </m:r>
                      </m:e>
                      <m:sup>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𝑙</m:t>
                        </m:r>
                      </m:sup>
                    </m:sSup>
                  </m:oMath>
                </a14:m>
                <a:r>
                  <a:rPr lang="zh-CN" altLang="zh-CN" sz="2400" kern="100" dirty="0">
                    <a:solidFill>
                      <a:schemeClr val="tx1"/>
                    </a:solidFill>
                    <a:cs typeface="Times New Roman" panose="02020603050405020304" pitchFamily="18" charset="0"/>
                  </a:rPr>
                  <a:t>都是</a:t>
                </a:r>
                <a:r>
                  <a:rPr lang="en-US" altLang="zh-CN" sz="2400" b="1" kern="100" dirty="0">
                    <a:solidFill>
                      <a:schemeClr val="tx1"/>
                    </a:solidFill>
                    <a:cs typeface="Times New Roman" panose="02020603050405020304" pitchFamily="18" charset="0"/>
                  </a:rPr>
                  <a:t>0</a:t>
                </a:r>
                <a:r>
                  <a:rPr lang="zh-CN" altLang="zh-CN" sz="2400" kern="100" dirty="0">
                    <a:solidFill>
                      <a:schemeClr val="tx1"/>
                    </a:solidFill>
                    <a:cs typeface="Times New Roman" panose="02020603050405020304" pitchFamily="18" charset="0"/>
                  </a:rPr>
                  <a:t>，则有：</a:t>
                </a:r>
              </a:p>
              <a:p>
                <a:pPr algn="just">
                  <a:lnSpc>
                    <a:spcPct val="120000"/>
                  </a:lnSpc>
                  <a:spcAft>
                    <a:spcPts val="0"/>
                  </a:spcAft>
                </a:pPr>
                <a14:m>
                  <m:oMathPara xmlns:m="http://schemas.openxmlformats.org/officeDocument/2006/math">
                    <m:oMathParaPr>
                      <m:jc m:val="centerGroup"/>
                    </m:oMathParaPr>
                    <m:oMath xmlns:m="http://schemas.openxmlformats.org/officeDocument/2006/math">
                      <m:sSup>
                        <m:sSup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𝑧</m:t>
                          </m:r>
                        </m:e>
                        <m:sup>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𝑙</m:t>
                          </m:r>
                        </m:sup>
                      </m:sSup>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𝒂</m:t>
                          </m:r>
                        </m:e>
                        <m:sup>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𝑙</m:t>
                          </m:r>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sup>
                      </m:sSup>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𝑾</m:t>
                          </m:r>
                        </m:e>
                        <m:sup>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𝑙</m:t>
                          </m:r>
                        </m:sup>
                      </m:sSup>
                    </m:oMath>
                  </m:oMathPara>
                </a14:m>
                <a:endParaRPr lang="zh-CN" altLang="zh-CN" sz="2400" kern="100" dirty="0">
                  <a:solidFill>
                    <a:schemeClr val="tx1"/>
                  </a:solidFill>
                  <a:cs typeface="Times New Roman" panose="02020603050405020304" pitchFamily="18" charset="0"/>
                </a:endParaRPr>
              </a:p>
            </p:txBody>
          </p:sp>
        </mc:Choice>
        <mc:Fallback xmlns="">
          <p:sp>
            <p:nvSpPr>
              <p:cNvPr id="6" name="矩形 5">
                <a:extLst>
                  <a:ext uri="{FF2B5EF4-FFF2-40B4-BE49-F238E27FC236}">
                    <a16:creationId xmlns="" xmlns:a16="http://schemas.microsoft.com/office/drawing/2014/main" xmlns:a14="http://schemas.microsoft.com/office/drawing/2010/main" id="{7847C28F-29DB-4031-B627-AFA14CF20262}"/>
                  </a:ext>
                </a:extLst>
              </p:cNvPr>
              <p:cNvSpPr>
                <a:spLocks noRot="1" noChangeAspect="1" noMove="1" noResize="1" noEditPoints="1" noAdjustHandles="1" noChangeArrowheads="1" noChangeShapeType="1" noTextEdit="1"/>
              </p:cNvSpPr>
              <p:nvPr/>
            </p:nvSpPr>
            <p:spPr>
              <a:xfrm>
                <a:off x="611559" y="1988840"/>
                <a:ext cx="10294005" cy="1888594"/>
              </a:xfrm>
              <a:prstGeom prst="rect">
                <a:avLst/>
              </a:prstGeom>
              <a:blipFill rotWithShape="1">
                <a:blip r:embed="rId3"/>
                <a:stretch>
                  <a:fillRect l="-888" r="-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6BDCC98E-4C8B-4003-BA5E-AA6F3A497E5D}"/>
                  </a:ext>
                </a:extLst>
              </p:cNvPr>
              <p:cNvSpPr/>
              <p:nvPr/>
            </p:nvSpPr>
            <p:spPr>
              <a:xfrm>
                <a:off x="276402" y="4005064"/>
                <a:ext cx="11183825" cy="1300741"/>
              </a:xfrm>
              <a:prstGeom prst="rect">
                <a:avLst/>
              </a:prstGeom>
            </p:spPr>
            <p:txBody>
              <a:bodyPr wrap="square">
                <a:spAutoFit/>
              </a:bodyPr>
              <a:lstStyle/>
              <a:p>
                <a:pPr indent="266700" algn="just">
                  <a:lnSpc>
                    <a:spcPts val="1800"/>
                  </a:lnSpc>
                  <a:spcAft>
                    <a:spcPts val="0"/>
                  </a:spcAft>
                </a:pPr>
                <a:r>
                  <a:rPr lang="zh-CN" altLang="zh-CN" sz="2400" kern="100" dirty="0">
                    <a:solidFill>
                      <a:schemeClr val="accent6"/>
                    </a:solidFill>
                    <a:cs typeface="Times New Roman" panose="02020603050405020304" pitchFamily="18" charset="0"/>
                  </a:rPr>
                  <a:t>展开</a:t>
                </a:r>
                <a14:m>
                  <m:oMath xmlns:m="http://schemas.openxmlformats.org/officeDocument/2006/math">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𝒂</m:t>
                    </m:r>
                    <m:r>
                      <a:rPr lang="zh-CN"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𝑾</m:t>
                    </m:r>
                    <m:r>
                      <a:rPr lang="zh-CN"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𝑧</m:t>
                    </m:r>
                  </m:oMath>
                </a14:m>
                <a:r>
                  <a:rPr lang="zh-CN" altLang="zh-CN" sz="2400" kern="100" dirty="0">
                    <a:solidFill>
                      <a:schemeClr val="tx1"/>
                    </a:solidFill>
                    <a:cs typeface="Times New Roman" panose="02020603050405020304" pitchFamily="18" charset="0"/>
                  </a:rPr>
                  <a:t>，得出：</a:t>
                </a:r>
              </a:p>
              <a:p>
                <a:pPr indent="266700" algn="just">
                  <a:spcAft>
                    <a:spcPts val="0"/>
                  </a:spcAft>
                </a:pPr>
                <a14:m>
                  <m:oMathPara xmlns:m="http://schemas.openxmlformats.org/officeDocument/2006/math">
                    <m:oMathParaPr>
                      <m:jc m:val="centerGroup"/>
                    </m:oMathParaPr>
                    <m:oMath xmlns:m="http://schemas.openxmlformats.org/officeDocument/2006/math">
                      <m:d>
                        <m:d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2"/>
                                    <m:mcJc m:val="center"/>
                                  </m:mcPr>
                                </m:mc>
                              </m:mcs>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𝑧</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11</m:t>
                                    </m:r>
                                  </m:sub>
                                </m:sSub>
                              </m:e>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𝑧</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12</m:t>
                                    </m:r>
                                  </m:sub>
                                </m:sSub>
                              </m:e>
                            </m:mr>
                            <m:mr>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𝑧</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21</m:t>
                                    </m:r>
                                  </m:sub>
                                </m:sSub>
                              </m:e>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𝑧</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22</m:t>
                                    </m:r>
                                  </m:sub>
                                </m:sSub>
                              </m:e>
                            </m:mr>
                          </m:m>
                        </m:e>
                      </m:d>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3"/>
                                    <m:mcJc m:val="center"/>
                                  </m:mcPr>
                                </m:mc>
                              </m:mcs>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11</m:t>
                                    </m:r>
                                  </m:sub>
                                </m:sSub>
                              </m:e>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12</m:t>
                                    </m:r>
                                  </m:sub>
                                </m:sSub>
                              </m:e>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13</m:t>
                                    </m:r>
                                  </m:sub>
                                </m:sSub>
                              </m:e>
                            </m:mr>
                            <m:mr>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21</m:t>
                                    </m:r>
                                  </m:sub>
                                </m:sSub>
                              </m:e>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22</m:t>
                                    </m:r>
                                  </m:sub>
                                </m:sSub>
                              </m:e>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23</m:t>
                                    </m:r>
                                  </m:sub>
                                </m:sSub>
                              </m:e>
                            </m:mr>
                            <m:mr>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31</m:t>
                                    </m:r>
                                  </m:sub>
                                </m:sSub>
                              </m:e>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31</m:t>
                                    </m:r>
                                  </m:sub>
                                </m:sSub>
                              </m:e>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33</m:t>
                                    </m:r>
                                  </m:sub>
                                </m:sSub>
                              </m:e>
                            </m:mr>
                          </m:m>
                        </m:e>
                      </m:d>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2"/>
                                    <m:mcJc m:val="center"/>
                                  </m:mcPr>
                                </m:mc>
                              </m:mcs>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11</m:t>
                                    </m:r>
                                  </m:sub>
                                </m:sSub>
                              </m:e>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12</m:t>
                                    </m:r>
                                  </m:sub>
                                </m:sSub>
                              </m:e>
                            </m:mr>
                            <m:mr>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21</m:t>
                                    </m:r>
                                  </m:sub>
                                </m:sSub>
                              </m:e>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22</m:t>
                                    </m:r>
                                  </m:sub>
                                </m:sSub>
                              </m:e>
                            </m:mr>
                          </m:m>
                        </m:e>
                      </m:d>
                    </m:oMath>
                  </m:oMathPara>
                </a14:m>
                <a:endParaRPr lang="zh-CN" altLang="zh-CN" sz="2400" kern="100" dirty="0">
                  <a:solidFill>
                    <a:schemeClr val="tx1"/>
                  </a:solidFill>
                  <a:cs typeface="Times New Roman" panose="02020603050405020304" pitchFamily="18" charset="0"/>
                </a:endParaRPr>
              </a:p>
            </p:txBody>
          </p:sp>
        </mc:Choice>
        <mc:Fallback xmlns="">
          <p:sp>
            <p:nvSpPr>
              <p:cNvPr id="7" name="矩形 6">
                <a:extLst>
                  <a:ext uri="{FF2B5EF4-FFF2-40B4-BE49-F238E27FC236}">
                    <a16:creationId xmlns="" xmlns:a16="http://schemas.microsoft.com/office/drawing/2014/main" xmlns:a14="http://schemas.microsoft.com/office/drawing/2010/main" id="{6BDCC98E-4C8B-4003-BA5E-AA6F3A497E5D}"/>
                  </a:ext>
                </a:extLst>
              </p:cNvPr>
              <p:cNvSpPr>
                <a:spLocks noRot="1" noChangeAspect="1" noMove="1" noResize="1" noEditPoints="1" noAdjustHandles="1" noChangeArrowheads="1" noChangeShapeType="1" noTextEdit="1"/>
              </p:cNvSpPr>
              <p:nvPr/>
            </p:nvSpPr>
            <p:spPr>
              <a:xfrm>
                <a:off x="276402" y="4005064"/>
                <a:ext cx="11183825" cy="1300741"/>
              </a:xfrm>
              <a:prstGeom prst="rect">
                <a:avLst/>
              </a:prstGeom>
              <a:blipFill rotWithShape="1">
                <a:blip r:embed="rId4"/>
                <a:stretch>
                  <a:fillRect t="-122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8138329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卷积神经网络基本流程</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矩形 3">
            <a:extLst>
              <a:ext uri="{FF2B5EF4-FFF2-40B4-BE49-F238E27FC236}">
                <a16:creationId xmlns:a16="http://schemas.microsoft.com/office/drawing/2014/main" id="{6D322592-DD0D-4AF3-905D-3688E84B3EEA}"/>
              </a:ext>
            </a:extLst>
          </p:cNvPr>
          <p:cNvSpPr/>
          <p:nvPr/>
        </p:nvSpPr>
        <p:spPr>
          <a:xfrm>
            <a:off x="611559" y="1087887"/>
            <a:ext cx="4538899" cy="461665"/>
          </a:xfrm>
          <a:prstGeom prst="rect">
            <a:avLst/>
          </a:prstGeom>
        </p:spPr>
        <p:txBody>
          <a:bodyPr wrap="square">
            <a:spAutoFit/>
          </a:bodyPr>
          <a:lstStyle/>
          <a:p>
            <a:r>
              <a:rPr lang="zh-CN" altLang="en-US" sz="2400" b="1" dirty="0">
                <a:cs typeface="Times New Roman" panose="02020603050405020304" pitchFamily="18" charset="0"/>
              </a:rPr>
              <a:t>四．模型优化</a:t>
            </a:r>
            <a:r>
              <a:rPr lang="zh-CN" altLang="en-US" sz="2400" b="1" dirty="0" smtClean="0">
                <a:cs typeface="Times New Roman" panose="02020603050405020304" pitchFamily="18" charset="0"/>
              </a:rPr>
              <a:t>求解</a:t>
            </a:r>
            <a:endParaRPr lang="zh-CN" altLang="en-US" sz="2400" b="1" dirty="0">
              <a:cs typeface="Times New Roman" panose="02020603050405020304" pitchFamily="18" charset="0"/>
            </a:endParaRPr>
          </a:p>
        </p:txBody>
      </p:sp>
      <p:sp>
        <p:nvSpPr>
          <p:cNvPr id="8" name="矩形 7">
            <a:extLst>
              <a:ext uri="{FF2B5EF4-FFF2-40B4-BE49-F238E27FC236}">
                <a16:creationId xmlns:a16="http://schemas.microsoft.com/office/drawing/2014/main" id="{F8943A3C-2758-41A5-A4F6-9D01B2BC670B}"/>
              </a:ext>
            </a:extLst>
          </p:cNvPr>
          <p:cNvSpPr/>
          <p:nvPr/>
        </p:nvSpPr>
        <p:spPr>
          <a:xfrm>
            <a:off x="467544" y="1855412"/>
            <a:ext cx="3223959" cy="347659"/>
          </a:xfrm>
          <a:prstGeom prst="rect">
            <a:avLst/>
          </a:prstGeom>
        </p:spPr>
        <p:txBody>
          <a:bodyPr wrap="none">
            <a:spAutoFit/>
          </a:bodyPr>
          <a:lstStyle/>
          <a:p>
            <a:pPr indent="266700" algn="just">
              <a:lnSpc>
                <a:spcPts val="1800"/>
              </a:lnSpc>
              <a:spcAft>
                <a:spcPts val="0"/>
              </a:spcAft>
            </a:pPr>
            <a:r>
              <a:rPr lang="zh-CN" altLang="zh-CN" sz="2400" kern="100" dirty="0">
                <a:solidFill>
                  <a:schemeClr val="tx1"/>
                </a:solidFill>
                <a:cs typeface="Times New Roman" panose="02020603050405020304" pitchFamily="18" charset="0"/>
              </a:rPr>
              <a:t>根据卷积定义，有：</a:t>
            </a: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9675C5B5-8F68-4A52-BA28-E53173056A08}"/>
                  </a:ext>
                </a:extLst>
              </p:cNvPr>
              <p:cNvSpPr/>
              <p:nvPr/>
            </p:nvSpPr>
            <p:spPr>
              <a:xfrm>
                <a:off x="3691503" y="2029241"/>
                <a:ext cx="6390456" cy="1569660"/>
              </a:xfrm>
              <a:prstGeom prst="rect">
                <a:avLst/>
              </a:prstGeom>
            </p:spPr>
            <p:txBody>
              <a:bodyPr wrap="square">
                <a:sp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altLang="zh-CN" sz="2400" i="1" kern="10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𝑧</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11</m:t>
                          </m:r>
                        </m:sub>
                      </m:s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11</m:t>
                          </m:r>
                        </m:sub>
                      </m:sSub>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11</m:t>
                          </m:r>
                        </m:sub>
                      </m:s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12</m:t>
                          </m:r>
                        </m:sub>
                      </m:sSub>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12</m:t>
                          </m:r>
                        </m:sub>
                      </m:s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21</m:t>
                          </m:r>
                        </m:sub>
                      </m:sSub>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21</m:t>
                          </m:r>
                        </m:sub>
                      </m:s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22</m:t>
                          </m:r>
                        </m:sub>
                      </m:sSub>
                      <m:sSub>
                        <m:sSubPr>
                          <m:ctrlPr>
                            <a:rPr lang="zh-CN" altLang="zh-CN" sz="2400" i="1" kern="10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22</m:t>
                          </m:r>
                        </m:sub>
                      </m:sSub>
                    </m:oMath>
                  </m:oMathPara>
                </a14:m>
                <a:endParaRPr lang="zh-CN" altLang="zh-CN" sz="2400" kern="100"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14:m>
                  <m:oMathPara xmlns:m="http://schemas.openxmlformats.org/officeDocument/2006/math">
                    <m:oMathParaPr>
                      <m:jc m:val="centerGroup"/>
                    </m:oMathParaPr>
                    <m:oMath xmlns:m="http://schemas.openxmlformats.org/officeDocument/2006/math">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𝑧</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12</m:t>
                          </m:r>
                        </m:sub>
                      </m:s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12</m:t>
                          </m:r>
                        </m:sub>
                      </m:sSub>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11</m:t>
                          </m:r>
                        </m:sub>
                      </m:s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13</m:t>
                          </m:r>
                        </m:sub>
                      </m:sSub>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12</m:t>
                          </m:r>
                        </m:sub>
                      </m:s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22</m:t>
                          </m:r>
                        </m:sub>
                      </m:sSub>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21</m:t>
                          </m:r>
                        </m:sub>
                      </m:s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23</m:t>
                          </m:r>
                        </m:sub>
                      </m:sSub>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22</m:t>
                          </m:r>
                        </m:sub>
                      </m:sSub>
                    </m:oMath>
                  </m:oMathPara>
                </a14:m>
                <a:endParaRPr lang="zh-CN" altLang="zh-CN" sz="2400" kern="100"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14:m>
                  <m:oMathPara xmlns:m="http://schemas.openxmlformats.org/officeDocument/2006/math">
                    <m:oMathParaPr>
                      <m:jc m:val="centerGroup"/>
                    </m:oMathParaPr>
                    <m:oMath xmlns:m="http://schemas.openxmlformats.org/officeDocument/2006/math">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𝑧</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21</m:t>
                          </m:r>
                        </m:sub>
                      </m:s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21</m:t>
                          </m:r>
                        </m:sub>
                      </m:sSub>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11</m:t>
                          </m:r>
                        </m:sub>
                      </m:s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22</m:t>
                          </m:r>
                        </m:sub>
                      </m:sSub>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12</m:t>
                          </m:r>
                        </m:sub>
                      </m:s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31</m:t>
                          </m:r>
                        </m:sub>
                      </m:sSub>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21</m:t>
                          </m:r>
                        </m:sub>
                      </m:s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32</m:t>
                          </m:r>
                        </m:sub>
                      </m:sSub>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22</m:t>
                          </m:r>
                        </m:sub>
                      </m:sSub>
                    </m:oMath>
                  </m:oMathPara>
                </a14:m>
                <a:endParaRPr lang="zh-CN" altLang="zh-CN" sz="2400" kern="100"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14:m>
                  <m:oMathPara xmlns:m="http://schemas.openxmlformats.org/officeDocument/2006/math">
                    <m:oMathParaPr>
                      <m:jc m:val="centerGroup"/>
                    </m:oMathParaPr>
                    <m:oMath xmlns:m="http://schemas.openxmlformats.org/officeDocument/2006/math">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𝑧</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22</m:t>
                          </m:r>
                        </m:sub>
                      </m:s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22</m:t>
                          </m:r>
                        </m:sub>
                      </m:sSub>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11</m:t>
                          </m:r>
                        </m:sub>
                      </m:s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23</m:t>
                          </m:r>
                        </m:sub>
                      </m:sSub>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12</m:t>
                          </m:r>
                        </m:sub>
                      </m:s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32</m:t>
                          </m:r>
                        </m:sub>
                      </m:sSub>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21</m:t>
                          </m:r>
                        </m:sub>
                      </m:s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33</m:t>
                          </m:r>
                        </m:sub>
                      </m:sSub>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22</m:t>
                          </m:r>
                        </m:sub>
                      </m:sSub>
                    </m:oMath>
                  </m:oMathPara>
                </a14:m>
                <a:endParaRPr lang="zh-CN" altLang="zh-CN" sz="2400" kern="100"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p:txBody>
          </p:sp>
        </mc:Choice>
        <mc:Fallback xmlns="">
          <p:sp>
            <p:nvSpPr>
              <p:cNvPr id="9" name="矩形 8">
                <a:extLst>
                  <a:ext uri="{FF2B5EF4-FFF2-40B4-BE49-F238E27FC236}">
                    <a16:creationId xmlns="" xmlns:a16="http://schemas.microsoft.com/office/drawing/2014/main" xmlns:a14="http://schemas.microsoft.com/office/drawing/2010/main" id="{9675C5B5-8F68-4A52-BA28-E53173056A08}"/>
                  </a:ext>
                </a:extLst>
              </p:cNvPr>
              <p:cNvSpPr>
                <a:spLocks noRot="1" noChangeAspect="1" noMove="1" noResize="1" noEditPoints="1" noAdjustHandles="1" noChangeArrowheads="1" noChangeShapeType="1" noTextEdit="1"/>
              </p:cNvSpPr>
              <p:nvPr/>
            </p:nvSpPr>
            <p:spPr>
              <a:xfrm>
                <a:off x="3691503" y="2029241"/>
                <a:ext cx="6390456" cy="156966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E7C7A4E-0936-4106-8AC5-548BF79BEC7C}"/>
                  </a:ext>
                </a:extLst>
              </p:cNvPr>
              <p:cNvSpPr/>
              <p:nvPr/>
            </p:nvSpPr>
            <p:spPr>
              <a:xfrm>
                <a:off x="611559" y="4075079"/>
                <a:ext cx="7992888" cy="342081"/>
              </a:xfrm>
              <a:prstGeom prst="rect">
                <a:avLst/>
              </a:prstGeom>
            </p:spPr>
            <p:txBody>
              <a:bodyPr wrap="square">
                <a:spAutoFit/>
              </a:bodyPr>
              <a:lstStyle/>
              <a:p>
                <a:pPr indent="266700" algn="just">
                  <a:lnSpc>
                    <a:spcPts val="1800"/>
                  </a:lnSpc>
                  <a:spcAft>
                    <a:spcPts val="0"/>
                  </a:spcAft>
                </a:pPr>
                <a:r>
                  <a:rPr lang="zh-CN" altLang="zh-CN" sz="2400" kern="100" dirty="0">
                    <a:solidFill>
                      <a:schemeClr val="tx1"/>
                    </a:solidFill>
                    <a:cs typeface="Times New Roman" panose="02020603050405020304" pitchFamily="18" charset="0"/>
                  </a:rPr>
                  <a:t>进行反向求导，得到</a:t>
                </a:r>
                <a14:m>
                  <m:oMath xmlns:m="http://schemas.openxmlformats.org/officeDocument/2006/math">
                    <m:sSup>
                      <m:sSup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𝒂</m:t>
                        </m:r>
                      </m:e>
                      <m:sup>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𝑙</m:t>
                        </m:r>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sup>
                    </m:sSup>
                  </m:oMath>
                </a14:m>
                <a:r>
                  <a:rPr lang="zh-CN" altLang="zh-CN" sz="2400" kern="100" dirty="0">
                    <a:solidFill>
                      <a:schemeClr val="tx1"/>
                    </a:solidFill>
                    <a:cs typeface="Times New Roman" panose="02020603050405020304" pitchFamily="18" charset="0"/>
                  </a:rPr>
                  <a:t>的梯度误差</a:t>
                </a:r>
                <a14:m>
                  <m:oMath xmlns:m="http://schemas.openxmlformats.org/officeDocument/2006/math">
                    <m:r>
                      <a:rPr lang="en-US" altLang="zh-CN" sz="2400"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𝒂</m:t>
                        </m:r>
                      </m:e>
                      <m:sup>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𝑙</m:t>
                        </m:r>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sup>
                    </m:sSup>
                  </m:oMath>
                </a14:m>
                <a:r>
                  <a:rPr lang="zh-CN" altLang="zh-CN" sz="2400" kern="100" dirty="0">
                    <a:solidFill>
                      <a:schemeClr val="tx1"/>
                    </a:solidFill>
                    <a:cs typeface="Times New Roman" panose="02020603050405020304" pitchFamily="18" charset="0"/>
                  </a:rPr>
                  <a:t>，为：</a:t>
                </a:r>
              </a:p>
            </p:txBody>
          </p:sp>
        </mc:Choice>
        <mc:Fallback xmlns="">
          <p:sp>
            <p:nvSpPr>
              <p:cNvPr id="10" name="矩形 9">
                <a:extLst>
                  <a:ext uri="{FF2B5EF4-FFF2-40B4-BE49-F238E27FC236}">
                    <a16:creationId xmlns="" xmlns:a16="http://schemas.microsoft.com/office/drawing/2014/main" xmlns:a14="http://schemas.microsoft.com/office/drawing/2010/main" id="{DE7C7A4E-0936-4106-8AC5-548BF79BEC7C}"/>
                  </a:ext>
                </a:extLst>
              </p:cNvPr>
              <p:cNvSpPr>
                <a:spLocks noRot="1" noChangeAspect="1" noMove="1" noResize="1" noEditPoints="1" noAdjustHandles="1" noChangeArrowheads="1" noChangeShapeType="1" noTextEdit="1"/>
              </p:cNvSpPr>
              <p:nvPr/>
            </p:nvSpPr>
            <p:spPr>
              <a:xfrm>
                <a:off x="611559" y="4075079"/>
                <a:ext cx="7992888" cy="342081"/>
              </a:xfrm>
              <a:prstGeom prst="rect">
                <a:avLst/>
              </a:prstGeom>
              <a:blipFill rotWithShape="1">
                <a:blip r:embed="rId4"/>
                <a:stretch>
                  <a:fillRect t="-45614" b="-403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150379D-0A1C-441A-B9EE-35558796244C}"/>
                  </a:ext>
                </a:extLst>
              </p:cNvPr>
              <p:cNvSpPr/>
              <p:nvPr/>
            </p:nvSpPr>
            <p:spPr>
              <a:xfrm>
                <a:off x="2745190" y="4448856"/>
                <a:ext cx="6985074" cy="84106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400" smtClean="0">
                          <a:solidFill>
                            <a:srgbClr val="C00000"/>
                          </a:solidFill>
                          <a:latin typeface="Cambria Math" panose="02040503050406030204" pitchFamily="18" charset="0"/>
                        </a:rPr>
                        <m:t>𝛻</m:t>
                      </m:r>
                      <m:sSup>
                        <m:sSupPr>
                          <m:ctrlPr>
                            <a:rPr lang="zh-CN" altLang="en-US" sz="2400" i="1">
                              <a:solidFill>
                                <a:srgbClr val="C00000"/>
                              </a:solidFill>
                              <a:latin typeface="Cambria Math" panose="02040503050406030204" pitchFamily="18" charset="0"/>
                            </a:rPr>
                          </m:ctrlPr>
                        </m:sSupPr>
                        <m:e>
                          <m:r>
                            <a:rPr lang="zh-CN" altLang="en-US" sz="2400" b="1" i="1">
                              <a:solidFill>
                                <a:srgbClr val="C00000"/>
                              </a:solidFill>
                              <a:latin typeface="Cambria Math" panose="02040503050406030204" pitchFamily="18" charset="0"/>
                            </a:rPr>
                            <m:t>𝒂</m:t>
                          </m:r>
                        </m:e>
                        <m:sup>
                          <m:r>
                            <a:rPr lang="zh-CN" altLang="en-US" sz="2400" b="0" i="1">
                              <a:solidFill>
                                <a:srgbClr val="C00000"/>
                              </a:solidFill>
                              <a:latin typeface="Cambria Math" panose="02040503050406030204" pitchFamily="18" charset="0"/>
                            </a:rPr>
                            <m:t>𝑙</m:t>
                          </m:r>
                          <m:r>
                            <a:rPr lang="zh-CN" altLang="en-US" sz="2400" b="0" i="0">
                              <a:solidFill>
                                <a:srgbClr val="C00000"/>
                              </a:solidFill>
                              <a:latin typeface="Cambria Math" panose="02040503050406030204" pitchFamily="18" charset="0"/>
                            </a:rPr>
                            <m:t>−1</m:t>
                          </m:r>
                        </m:sup>
                      </m:sSup>
                      <m:r>
                        <a:rPr lang="zh-CN" altLang="en-US" sz="2400" b="0" i="0">
                          <a:solidFill>
                            <a:srgbClr val="C00000"/>
                          </a:solidFill>
                          <a:latin typeface="Cambria Math" panose="02040503050406030204" pitchFamily="18" charset="0"/>
                        </a:rPr>
                        <m:t>=</m:t>
                      </m:r>
                      <m:f>
                        <m:fPr>
                          <m:ctrlPr>
                            <a:rPr lang="zh-CN" altLang="en-US" sz="2400" b="0" i="1">
                              <a:solidFill>
                                <a:srgbClr val="C00000"/>
                              </a:solidFill>
                              <a:latin typeface="Cambria Math" panose="02040503050406030204" pitchFamily="18" charset="0"/>
                            </a:rPr>
                          </m:ctrlPr>
                        </m:fPr>
                        <m:num>
                          <m:d>
                            <m:dPr>
                              <m:begChr m:val=""/>
                              <m:ctrlPr>
                                <a:rPr lang="zh-CN" altLang="en-US" sz="2400" b="0" i="1">
                                  <a:solidFill>
                                    <a:srgbClr val="C00000"/>
                                  </a:solidFill>
                                  <a:latin typeface="Cambria Math" panose="02040503050406030204" pitchFamily="18" charset="0"/>
                                </a:rPr>
                              </m:ctrlPr>
                            </m:dPr>
                            <m:e>
                              <m:r>
                                <a:rPr lang="zh-CN" altLang="en-US" sz="2400" b="0" i="0">
                                  <a:solidFill>
                                    <a:srgbClr val="C00000"/>
                                  </a:solidFill>
                                  <a:latin typeface="Cambria Math" panose="02040503050406030204" pitchFamily="18" charset="0"/>
                                </a:rPr>
                                <m:t>𝜕</m:t>
                              </m:r>
                              <m:r>
                                <a:rPr lang="zh-CN" altLang="en-US" sz="2400" b="0" i="1">
                                  <a:solidFill>
                                    <a:srgbClr val="C00000"/>
                                  </a:solidFill>
                                  <a:latin typeface="Cambria Math" panose="02040503050406030204" pitchFamily="18" charset="0"/>
                                </a:rPr>
                                <m:t>𝐽</m:t>
                              </m:r>
                              <m:r>
                                <a:rPr lang="zh-CN" altLang="en-US" sz="2400" b="0" i="0">
                                  <a:solidFill>
                                    <a:srgbClr val="C00000"/>
                                  </a:solidFill>
                                  <a:latin typeface="Cambria Math" panose="02040503050406030204" pitchFamily="18" charset="0"/>
                                </a:rPr>
                                <m:t>(</m:t>
                              </m:r>
                              <m:r>
                                <a:rPr lang="zh-CN" altLang="en-US" sz="2400" b="1" i="1">
                                  <a:solidFill>
                                    <a:srgbClr val="C00000"/>
                                  </a:solidFill>
                                  <a:latin typeface="Cambria Math" panose="02040503050406030204" pitchFamily="18" charset="0"/>
                                </a:rPr>
                                <m:t>𝒘</m:t>
                              </m:r>
                              <m:r>
                                <a:rPr lang="zh-CN" altLang="en-US" sz="2400" b="0" i="0">
                                  <a:solidFill>
                                    <a:srgbClr val="C00000"/>
                                  </a:solidFill>
                                  <a:latin typeface="Cambria Math" panose="02040503050406030204" pitchFamily="18" charset="0"/>
                                </a:rPr>
                                <m:t>,</m:t>
                              </m:r>
                              <m:r>
                                <a:rPr lang="zh-CN" altLang="en-US" sz="2400" b="1" i="1">
                                  <a:solidFill>
                                    <a:srgbClr val="C00000"/>
                                  </a:solidFill>
                                  <a:latin typeface="Cambria Math" panose="02040503050406030204" pitchFamily="18" charset="0"/>
                                </a:rPr>
                                <m:t>𝒃</m:t>
                              </m:r>
                            </m:e>
                          </m:d>
                        </m:num>
                        <m:den>
                          <m:r>
                            <a:rPr lang="zh-CN" altLang="en-US" sz="2400" b="0" i="0">
                              <a:solidFill>
                                <a:srgbClr val="C00000"/>
                              </a:solidFill>
                              <a:latin typeface="Cambria Math" panose="02040503050406030204" pitchFamily="18" charset="0"/>
                            </a:rPr>
                            <m:t>𝜕</m:t>
                          </m:r>
                          <m:sSup>
                            <m:sSupPr>
                              <m:ctrlPr>
                                <a:rPr lang="zh-CN" altLang="en-US" sz="2400" b="0" i="1">
                                  <a:solidFill>
                                    <a:srgbClr val="C00000"/>
                                  </a:solidFill>
                                  <a:latin typeface="Cambria Math" panose="02040503050406030204" pitchFamily="18" charset="0"/>
                                </a:rPr>
                              </m:ctrlPr>
                            </m:sSupPr>
                            <m:e>
                              <m:r>
                                <a:rPr lang="zh-CN" altLang="en-US" sz="2400" b="1" i="1">
                                  <a:solidFill>
                                    <a:srgbClr val="C00000"/>
                                  </a:solidFill>
                                  <a:latin typeface="Cambria Math" panose="02040503050406030204" pitchFamily="18" charset="0"/>
                                </a:rPr>
                                <m:t>𝒂</m:t>
                              </m:r>
                            </m:e>
                            <m:sup>
                              <m:r>
                                <a:rPr lang="zh-CN" altLang="en-US" sz="2400" b="0" i="1">
                                  <a:solidFill>
                                    <a:srgbClr val="C00000"/>
                                  </a:solidFill>
                                  <a:latin typeface="Cambria Math" panose="02040503050406030204" pitchFamily="18" charset="0"/>
                                </a:rPr>
                                <m:t>𝑙</m:t>
                              </m:r>
                              <m:r>
                                <a:rPr lang="zh-CN" altLang="en-US" sz="2400" b="0" i="0">
                                  <a:solidFill>
                                    <a:srgbClr val="C00000"/>
                                  </a:solidFill>
                                  <a:latin typeface="Cambria Math" panose="02040503050406030204" pitchFamily="18" charset="0"/>
                                </a:rPr>
                                <m:t>−1</m:t>
                              </m:r>
                            </m:sup>
                          </m:sSup>
                        </m:den>
                      </m:f>
                      <m:r>
                        <a:rPr lang="zh-CN" altLang="en-US" sz="2400" b="0" i="0">
                          <a:solidFill>
                            <a:srgbClr val="C00000"/>
                          </a:solidFill>
                          <a:latin typeface="Cambria Math" panose="02040503050406030204" pitchFamily="18" charset="0"/>
                        </a:rPr>
                        <m:t>=</m:t>
                      </m:r>
                      <m:f>
                        <m:fPr>
                          <m:ctrlPr>
                            <a:rPr lang="zh-CN" altLang="en-US" sz="2400" b="0" i="1">
                              <a:solidFill>
                                <a:srgbClr val="C00000"/>
                              </a:solidFill>
                              <a:latin typeface="Cambria Math" panose="02040503050406030204" pitchFamily="18" charset="0"/>
                            </a:rPr>
                          </m:ctrlPr>
                        </m:fPr>
                        <m:num>
                          <m:d>
                            <m:dPr>
                              <m:begChr m:val=""/>
                              <m:ctrlPr>
                                <a:rPr lang="zh-CN" altLang="en-US" sz="2400" b="0" i="1">
                                  <a:solidFill>
                                    <a:srgbClr val="C00000"/>
                                  </a:solidFill>
                                  <a:latin typeface="Cambria Math" panose="02040503050406030204" pitchFamily="18" charset="0"/>
                                </a:rPr>
                              </m:ctrlPr>
                            </m:dPr>
                            <m:e>
                              <m:r>
                                <a:rPr lang="zh-CN" altLang="en-US" sz="2400" b="0" i="0">
                                  <a:solidFill>
                                    <a:srgbClr val="C00000"/>
                                  </a:solidFill>
                                  <a:latin typeface="Cambria Math" panose="02040503050406030204" pitchFamily="18" charset="0"/>
                                </a:rPr>
                                <m:t>𝜕</m:t>
                              </m:r>
                              <m:r>
                                <a:rPr lang="zh-CN" altLang="en-US" sz="2400" b="0" i="1">
                                  <a:solidFill>
                                    <a:srgbClr val="C00000"/>
                                  </a:solidFill>
                                  <a:latin typeface="Cambria Math" panose="02040503050406030204" pitchFamily="18" charset="0"/>
                                </a:rPr>
                                <m:t>𝐽</m:t>
                              </m:r>
                              <m:r>
                                <a:rPr lang="zh-CN" altLang="en-US" sz="2400" b="0" i="0">
                                  <a:solidFill>
                                    <a:srgbClr val="C00000"/>
                                  </a:solidFill>
                                  <a:latin typeface="Cambria Math" panose="02040503050406030204" pitchFamily="18" charset="0"/>
                                </a:rPr>
                                <m:t>(</m:t>
                              </m:r>
                              <m:r>
                                <a:rPr lang="zh-CN" altLang="en-US" sz="2400" b="1" i="1">
                                  <a:solidFill>
                                    <a:srgbClr val="C00000"/>
                                  </a:solidFill>
                                  <a:latin typeface="Cambria Math" panose="02040503050406030204" pitchFamily="18" charset="0"/>
                                </a:rPr>
                                <m:t>𝒘</m:t>
                              </m:r>
                              <m:r>
                                <a:rPr lang="zh-CN" altLang="en-US" sz="2400" b="0" i="0">
                                  <a:solidFill>
                                    <a:srgbClr val="C00000"/>
                                  </a:solidFill>
                                  <a:latin typeface="Cambria Math" panose="02040503050406030204" pitchFamily="18" charset="0"/>
                                </a:rPr>
                                <m:t>,</m:t>
                              </m:r>
                              <m:r>
                                <a:rPr lang="zh-CN" altLang="en-US" sz="2400" b="1" i="1">
                                  <a:solidFill>
                                    <a:srgbClr val="C00000"/>
                                  </a:solidFill>
                                  <a:latin typeface="Cambria Math" panose="02040503050406030204" pitchFamily="18" charset="0"/>
                                </a:rPr>
                                <m:t>𝒃</m:t>
                              </m:r>
                            </m:e>
                          </m:d>
                        </m:num>
                        <m:den>
                          <m:r>
                            <a:rPr lang="zh-CN" altLang="en-US" sz="2400" b="0" i="0">
                              <a:solidFill>
                                <a:srgbClr val="C00000"/>
                              </a:solidFill>
                              <a:latin typeface="Cambria Math" panose="02040503050406030204" pitchFamily="18" charset="0"/>
                            </a:rPr>
                            <m:t>𝜕</m:t>
                          </m:r>
                          <m:sSup>
                            <m:sSupPr>
                              <m:ctrlPr>
                                <a:rPr lang="zh-CN" altLang="en-US" sz="2400" b="0" i="1">
                                  <a:solidFill>
                                    <a:srgbClr val="C00000"/>
                                  </a:solidFill>
                                  <a:latin typeface="Cambria Math" panose="02040503050406030204" pitchFamily="18" charset="0"/>
                                </a:rPr>
                              </m:ctrlPr>
                            </m:sSupPr>
                            <m:e>
                              <m:r>
                                <a:rPr lang="zh-CN" altLang="en-US" sz="2400" b="0" i="1">
                                  <a:solidFill>
                                    <a:srgbClr val="C00000"/>
                                  </a:solidFill>
                                  <a:latin typeface="Cambria Math" panose="02040503050406030204" pitchFamily="18" charset="0"/>
                                </a:rPr>
                                <m:t>𝑧</m:t>
                              </m:r>
                            </m:e>
                            <m:sup>
                              <m:r>
                                <a:rPr lang="zh-CN" altLang="en-US" sz="2400" b="0" i="1">
                                  <a:solidFill>
                                    <a:srgbClr val="C00000"/>
                                  </a:solidFill>
                                  <a:latin typeface="Cambria Math" panose="02040503050406030204" pitchFamily="18" charset="0"/>
                                </a:rPr>
                                <m:t>𝑙</m:t>
                              </m:r>
                            </m:sup>
                          </m:sSup>
                        </m:den>
                      </m:f>
                      <m:f>
                        <m:fPr>
                          <m:ctrlPr>
                            <a:rPr lang="zh-CN" altLang="en-US" sz="2400" b="0" i="1">
                              <a:solidFill>
                                <a:srgbClr val="C00000"/>
                              </a:solidFill>
                              <a:latin typeface="Cambria Math" panose="02040503050406030204" pitchFamily="18" charset="0"/>
                            </a:rPr>
                          </m:ctrlPr>
                        </m:fPr>
                        <m:num>
                          <m:r>
                            <a:rPr lang="zh-CN" altLang="en-US" sz="2400" b="0" i="0">
                              <a:solidFill>
                                <a:srgbClr val="C00000"/>
                              </a:solidFill>
                              <a:latin typeface="Cambria Math" panose="02040503050406030204" pitchFamily="18" charset="0"/>
                            </a:rPr>
                            <m:t>𝜕</m:t>
                          </m:r>
                          <m:sSup>
                            <m:sSupPr>
                              <m:ctrlPr>
                                <a:rPr lang="zh-CN" altLang="en-US" sz="2400" b="0" i="1">
                                  <a:solidFill>
                                    <a:srgbClr val="C00000"/>
                                  </a:solidFill>
                                  <a:latin typeface="Cambria Math" panose="02040503050406030204" pitchFamily="18" charset="0"/>
                                </a:rPr>
                              </m:ctrlPr>
                            </m:sSupPr>
                            <m:e>
                              <m:r>
                                <a:rPr lang="zh-CN" altLang="en-US" sz="2400" b="0" i="1">
                                  <a:solidFill>
                                    <a:srgbClr val="C00000"/>
                                  </a:solidFill>
                                  <a:latin typeface="Cambria Math" panose="02040503050406030204" pitchFamily="18" charset="0"/>
                                </a:rPr>
                                <m:t>𝑧</m:t>
                              </m:r>
                            </m:e>
                            <m:sup>
                              <m:r>
                                <a:rPr lang="zh-CN" altLang="en-US" sz="2400" b="0" i="1">
                                  <a:solidFill>
                                    <a:srgbClr val="C00000"/>
                                  </a:solidFill>
                                  <a:latin typeface="Cambria Math" panose="02040503050406030204" pitchFamily="18" charset="0"/>
                                </a:rPr>
                                <m:t>𝑙</m:t>
                              </m:r>
                            </m:sup>
                          </m:sSup>
                        </m:num>
                        <m:den>
                          <m:r>
                            <a:rPr lang="zh-CN" altLang="en-US" sz="2400" b="0" i="0">
                              <a:solidFill>
                                <a:srgbClr val="C00000"/>
                              </a:solidFill>
                              <a:latin typeface="Cambria Math" panose="02040503050406030204" pitchFamily="18" charset="0"/>
                            </a:rPr>
                            <m:t>𝜕</m:t>
                          </m:r>
                          <m:sSup>
                            <m:sSupPr>
                              <m:ctrlPr>
                                <a:rPr lang="zh-CN" altLang="en-US" sz="2400" b="0" i="1">
                                  <a:solidFill>
                                    <a:srgbClr val="C00000"/>
                                  </a:solidFill>
                                  <a:latin typeface="Cambria Math" panose="02040503050406030204" pitchFamily="18" charset="0"/>
                                </a:rPr>
                              </m:ctrlPr>
                            </m:sSupPr>
                            <m:e>
                              <m:r>
                                <a:rPr lang="zh-CN" altLang="en-US" sz="2400" b="1" i="1">
                                  <a:solidFill>
                                    <a:srgbClr val="C00000"/>
                                  </a:solidFill>
                                  <a:latin typeface="Cambria Math" panose="02040503050406030204" pitchFamily="18" charset="0"/>
                                </a:rPr>
                                <m:t>𝒂</m:t>
                              </m:r>
                            </m:e>
                            <m:sup>
                              <m:r>
                                <a:rPr lang="zh-CN" altLang="en-US" sz="2400" b="0" i="1">
                                  <a:solidFill>
                                    <a:srgbClr val="C00000"/>
                                  </a:solidFill>
                                  <a:latin typeface="Cambria Math" panose="02040503050406030204" pitchFamily="18" charset="0"/>
                                </a:rPr>
                                <m:t>𝑙</m:t>
                              </m:r>
                              <m:r>
                                <a:rPr lang="zh-CN" altLang="en-US" sz="2400" b="0" i="0">
                                  <a:solidFill>
                                    <a:srgbClr val="C00000"/>
                                  </a:solidFill>
                                  <a:latin typeface="Cambria Math" panose="02040503050406030204" pitchFamily="18" charset="0"/>
                                </a:rPr>
                                <m:t>−1</m:t>
                              </m:r>
                            </m:sup>
                          </m:sSup>
                        </m:den>
                      </m:f>
                      <m:r>
                        <a:rPr lang="zh-CN" altLang="en-US" sz="2400" b="0" i="0">
                          <a:solidFill>
                            <a:srgbClr val="C00000"/>
                          </a:solidFill>
                          <a:latin typeface="Cambria Math" panose="02040503050406030204" pitchFamily="18" charset="0"/>
                        </a:rPr>
                        <m:t>=</m:t>
                      </m:r>
                      <m:sSup>
                        <m:sSupPr>
                          <m:ctrlPr>
                            <a:rPr lang="zh-CN" altLang="en-US" sz="2400" b="0" i="1">
                              <a:solidFill>
                                <a:srgbClr val="C00000"/>
                              </a:solidFill>
                              <a:latin typeface="Cambria Math" panose="02040503050406030204" pitchFamily="18" charset="0"/>
                            </a:rPr>
                          </m:ctrlPr>
                        </m:sSupPr>
                        <m:e>
                          <m:r>
                            <a:rPr lang="zh-CN" altLang="en-US" sz="2400" b="1" i="1">
                              <a:solidFill>
                                <a:srgbClr val="C00000"/>
                              </a:solidFill>
                              <a:latin typeface="Cambria Math" panose="02040503050406030204" pitchFamily="18" charset="0"/>
                            </a:rPr>
                            <m:t>𝜹</m:t>
                          </m:r>
                        </m:e>
                        <m:sup>
                          <m:r>
                            <a:rPr lang="zh-CN" altLang="en-US" sz="2400" b="0" i="1">
                              <a:solidFill>
                                <a:srgbClr val="C00000"/>
                              </a:solidFill>
                              <a:latin typeface="Cambria Math" panose="02040503050406030204" pitchFamily="18" charset="0"/>
                            </a:rPr>
                            <m:t>𝑙</m:t>
                          </m:r>
                        </m:sup>
                      </m:sSup>
                      <m:f>
                        <m:fPr>
                          <m:ctrlPr>
                            <a:rPr lang="zh-CN" altLang="en-US" sz="2400" b="0" i="1">
                              <a:solidFill>
                                <a:srgbClr val="C00000"/>
                              </a:solidFill>
                              <a:latin typeface="Cambria Math" panose="02040503050406030204" pitchFamily="18" charset="0"/>
                            </a:rPr>
                          </m:ctrlPr>
                        </m:fPr>
                        <m:num>
                          <m:r>
                            <a:rPr lang="zh-CN" altLang="en-US" sz="2400" b="0" i="0">
                              <a:solidFill>
                                <a:srgbClr val="C00000"/>
                              </a:solidFill>
                              <a:latin typeface="Cambria Math" panose="02040503050406030204" pitchFamily="18" charset="0"/>
                            </a:rPr>
                            <m:t>𝜕</m:t>
                          </m:r>
                          <m:sSup>
                            <m:sSupPr>
                              <m:ctrlPr>
                                <a:rPr lang="zh-CN" altLang="en-US" sz="2400" b="0" i="1">
                                  <a:solidFill>
                                    <a:srgbClr val="C00000"/>
                                  </a:solidFill>
                                  <a:latin typeface="Cambria Math" panose="02040503050406030204" pitchFamily="18" charset="0"/>
                                </a:rPr>
                              </m:ctrlPr>
                            </m:sSupPr>
                            <m:e>
                              <m:r>
                                <a:rPr lang="zh-CN" altLang="en-US" sz="2400" b="0" i="1">
                                  <a:solidFill>
                                    <a:srgbClr val="C00000"/>
                                  </a:solidFill>
                                  <a:latin typeface="Cambria Math" panose="02040503050406030204" pitchFamily="18" charset="0"/>
                                </a:rPr>
                                <m:t>𝑧</m:t>
                              </m:r>
                            </m:e>
                            <m:sup>
                              <m:r>
                                <a:rPr lang="zh-CN" altLang="en-US" sz="2400" b="0" i="1">
                                  <a:solidFill>
                                    <a:srgbClr val="C00000"/>
                                  </a:solidFill>
                                  <a:latin typeface="Cambria Math" panose="02040503050406030204" pitchFamily="18" charset="0"/>
                                </a:rPr>
                                <m:t>𝑙</m:t>
                              </m:r>
                            </m:sup>
                          </m:sSup>
                        </m:num>
                        <m:den>
                          <m:r>
                            <a:rPr lang="zh-CN" altLang="en-US" sz="2400" b="0" i="0">
                              <a:solidFill>
                                <a:srgbClr val="C00000"/>
                              </a:solidFill>
                              <a:latin typeface="Cambria Math" panose="02040503050406030204" pitchFamily="18" charset="0"/>
                            </a:rPr>
                            <m:t>𝜕</m:t>
                          </m:r>
                          <m:sSup>
                            <m:sSupPr>
                              <m:ctrlPr>
                                <a:rPr lang="zh-CN" altLang="en-US" sz="2400" b="0" i="1">
                                  <a:solidFill>
                                    <a:srgbClr val="C00000"/>
                                  </a:solidFill>
                                  <a:latin typeface="Cambria Math" panose="02040503050406030204" pitchFamily="18" charset="0"/>
                                </a:rPr>
                              </m:ctrlPr>
                            </m:sSupPr>
                            <m:e>
                              <m:r>
                                <a:rPr lang="zh-CN" altLang="en-US" sz="2400" b="1" i="1">
                                  <a:solidFill>
                                    <a:srgbClr val="C00000"/>
                                  </a:solidFill>
                                  <a:latin typeface="Cambria Math" panose="02040503050406030204" pitchFamily="18" charset="0"/>
                                </a:rPr>
                                <m:t>𝒂</m:t>
                              </m:r>
                            </m:e>
                            <m:sup>
                              <m:r>
                                <a:rPr lang="zh-CN" altLang="en-US" sz="2400" b="0" i="1">
                                  <a:solidFill>
                                    <a:srgbClr val="C00000"/>
                                  </a:solidFill>
                                  <a:latin typeface="Cambria Math" panose="02040503050406030204" pitchFamily="18" charset="0"/>
                                </a:rPr>
                                <m:t>𝑙</m:t>
                              </m:r>
                              <m:r>
                                <a:rPr lang="zh-CN" altLang="en-US" sz="2400" b="0" i="0">
                                  <a:solidFill>
                                    <a:srgbClr val="C00000"/>
                                  </a:solidFill>
                                  <a:latin typeface="Cambria Math" panose="02040503050406030204" pitchFamily="18" charset="0"/>
                                </a:rPr>
                                <m:t>−1</m:t>
                              </m:r>
                            </m:sup>
                          </m:sSup>
                        </m:den>
                      </m:f>
                    </m:oMath>
                  </m:oMathPara>
                </a14:m>
                <a:endParaRPr lang="zh-CN" altLang="en-US" sz="2400" dirty="0"/>
              </a:p>
            </p:txBody>
          </p:sp>
        </mc:Choice>
        <mc:Fallback xmlns="">
          <p:sp>
            <p:nvSpPr>
              <p:cNvPr id="11" name="矩形 10">
                <a:extLst>
                  <a:ext uri="{FF2B5EF4-FFF2-40B4-BE49-F238E27FC236}">
                    <a16:creationId xmlns="" xmlns:a16="http://schemas.microsoft.com/office/drawing/2014/main" xmlns:a14="http://schemas.microsoft.com/office/drawing/2010/main" id="{6150379D-0A1C-441A-B9EE-35558796244C}"/>
                  </a:ext>
                </a:extLst>
              </p:cNvPr>
              <p:cNvSpPr>
                <a:spLocks noRot="1" noChangeAspect="1" noMove="1" noResize="1" noEditPoints="1" noAdjustHandles="1" noChangeArrowheads="1" noChangeShapeType="1" noTextEdit="1"/>
              </p:cNvSpPr>
              <p:nvPr/>
            </p:nvSpPr>
            <p:spPr>
              <a:xfrm>
                <a:off x="2745190" y="4448856"/>
                <a:ext cx="6985074" cy="841064"/>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915B8A7B-831A-41F6-90B2-6E90355576C4}"/>
                  </a:ext>
                </a:extLst>
              </p:cNvPr>
              <p:cNvSpPr/>
              <p:nvPr/>
            </p:nvSpPr>
            <p:spPr>
              <a:xfrm>
                <a:off x="695579" y="5289920"/>
                <a:ext cx="11084296" cy="805670"/>
              </a:xfrm>
              <a:prstGeom prst="rect">
                <a:avLst/>
              </a:prstGeom>
            </p:spPr>
            <p:txBody>
              <a:bodyPr wrap="square">
                <a:spAutoFit/>
              </a:bodyPr>
              <a:lstStyle/>
              <a:p>
                <a:pPr indent="266700" algn="just">
                  <a:lnSpc>
                    <a:spcPct val="120000"/>
                  </a:lnSpc>
                  <a:spcAft>
                    <a:spcPts val="0"/>
                  </a:spcAft>
                </a:pPr>
                <a:r>
                  <a:rPr lang="zh-CN" altLang="zh-CN" sz="2400" kern="100" dirty="0">
                    <a:solidFill>
                      <a:schemeClr val="tx1"/>
                    </a:solidFill>
                    <a:cs typeface="Times New Roman" panose="02020603050405020304" pitchFamily="18" charset="0"/>
                  </a:rPr>
                  <a:t>上式其实等于第</a:t>
                </a:r>
                <a14:m>
                  <m:oMath xmlns:m="http://schemas.openxmlformats.org/officeDocument/2006/math">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𝑙</m:t>
                    </m:r>
                  </m:oMath>
                </a14:m>
                <a:r>
                  <a:rPr lang="zh-CN" altLang="zh-CN" sz="2400" kern="100" dirty="0">
                    <a:solidFill>
                      <a:schemeClr val="tx1"/>
                    </a:solidFill>
                    <a:cs typeface="Times New Roman" panose="02020603050405020304" pitchFamily="18" charset="0"/>
                  </a:rPr>
                  <a:t>层的梯度</a:t>
                </a:r>
                <a14:m>
                  <m:oMath xmlns:m="http://schemas.openxmlformats.org/officeDocument/2006/math">
                    <m:sSup>
                      <m:sSup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𝜹</m:t>
                        </m:r>
                      </m:e>
                      <m:sup>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𝑙</m:t>
                        </m:r>
                      </m:sup>
                    </m:sSup>
                  </m:oMath>
                </a14:m>
                <a:r>
                  <a:rPr lang="zh-CN" altLang="zh-CN" sz="2400" kern="100" dirty="0">
                    <a:solidFill>
                      <a:schemeClr val="tx1"/>
                    </a:solidFill>
                    <a:cs typeface="Times New Roman" panose="02020603050405020304" pitchFamily="18" charset="0"/>
                  </a:rPr>
                  <a:t>乘以</a:t>
                </a:r>
                <a14:m>
                  <m:oMath xmlns:m="http://schemas.openxmlformats.org/officeDocument/2006/math">
                    <m:f>
                      <m:f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𝑧</m:t>
                            </m:r>
                          </m:e>
                          <m:sup>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𝑙</m:t>
                            </m:r>
                          </m:sup>
                        </m:sSup>
                      </m:num>
                      <m:den>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𝒂</m:t>
                            </m:r>
                          </m:e>
                          <m:sup>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𝑙</m:t>
                            </m:r>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sup>
                        </m:sSup>
                      </m:den>
                    </m:f>
                  </m:oMath>
                </a14:m>
                <a:r>
                  <a:rPr lang="zh-CN" altLang="zh-CN" sz="2400" kern="100" dirty="0">
                    <a:solidFill>
                      <a:schemeClr val="tx1"/>
                    </a:solidFill>
                    <a:cs typeface="Times New Roman" panose="02020603050405020304" pitchFamily="18" charset="0"/>
                  </a:rPr>
                  <a:t>，而</a:t>
                </a:r>
                <a14:m>
                  <m:oMath xmlns:m="http://schemas.openxmlformats.org/officeDocument/2006/math">
                    <m:f>
                      <m:f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𝑧</m:t>
                            </m:r>
                          </m:e>
                          <m:sup>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𝑙</m:t>
                            </m:r>
                          </m:sup>
                        </m:sSup>
                      </m:num>
                      <m:den>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𝒂</m:t>
                            </m:r>
                          </m:e>
                          <m:sup>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𝑙</m:t>
                            </m:r>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sup>
                        </m:sSup>
                      </m:den>
                    </m:f>
                  </m:oMath>
                </a14:m>
                <a:r>
                  <a:rPr lang="zh-CN" altLang="zh-CN" sz="2400" kern="100" dirty="0">
                    <a:solidFill>
                      <a:schemeClr val="tx1"/>
                    </a:solidFill>
                    <a:cs typeface="Times New Roman" panose="02020603050405020304" pitchFamily="18" charset="0"/>
                  </a:rPr>
                  <a:t>对应上面相关联的</a:t>
                </a:r>
                <a14:m>
                  <m:oMath xmlns:m="http://schemas.openxmlformats.org/officeDocument/2006/math">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𝑤</m:t>
                    </m:r>
                  </m:oMath>
                </a14:m>
                <a:r>
                  <a:rPr lang="zh-CN" altLang="zh-CN" sz="2400" kern="100" dirty="0">
                    <a:solidFill>
                      <a:schemeClr val="tx1"/>
                    </a:solidFill>
                    <a:cs typeface="Times New Roman" panose="02020603050405020304" pitchFamily="18" charset="0"/>
                  </a:rPr>
                  <a:t>的值。</a:t>
                </a:r>
              </a:p>
            </p:txBody>
          </p:sp>
        </mc:Choice>
        <mc:Fallback xmlns="">
          <p:sp>
            <p:nvSpPr>
              <p:cNvPr id="12" name="矩形 11">
                <a:extLst>
                  <a:ext uri="{FF2B5EF4-FFF2-40B4-BE49-F238E27FC236}">
                    <a16:creationId xmlns="" xmlns:a16="http://schemas.microsoft.com/office/drawing/2014/main" xmlns:a14="http://schemas.microsoft.com/office/drawing/2010/main" id="{915B8A7B-831A-41F6-90B2-6E90355576C4}"/>
                  </a:ext>
                </a:extLst>
              </p:cNvPr>
              <p:cNvSpPr>
                <a:spLocks noRot="1" noChangeAspect="1" noMove="1" noResize="1" noEditPoints="1" noAdjustHandles="1" noChangeArrowheads="1" noChangeShapeType="1" noTextEdit="1"/>
              </p:cNvSpPr>
              <p:nvPr/>
            </p:nvSpPr>
            <p:spPr>
              <a:xfrm>
                <a:off x="695579" y="5289920"/>
                <a:ext cx="11084296" cy="805670"/>
              </a:xfrm>
              <a:prstGeom prst="rect">
                <a:avLst/>
              </a:prstGeom>
              <a:blipFill rotWithShape="1">
                <a:blip r:embed="rId6"/>
                <a:stretch>
                  <a:fillRect b="-45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9789957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卷积神经网络基本流程</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矩形 3">
            <a:extLst>
              <a:ext uri="{FF2B5EF4-FFF2-40B4-BE49-F238E27FC236}">
                <a16:creationId xmlns:a16="http://schemas.microsoft.com/office/drawing/2014/main" id="{6D322592-DD0D-4AF3-905D-3688E84B3EEA}"/>
              </a:ext>
            </a:extLst>
          </p:cNvPr>
          <p:cNvSpPr/>
          <p:nvPr/>
        </p:nvSpPr>
        <p:spPr>
          <a:xfrm>
            <a:off x="611559" y="1087887"/>
            <a:ext cx="4538899" cy="461665"/>
          </a:xfrm>
          <a:prstGeom prst="rect">
            <a:avLst/>
          </a:prstGeom>
        </p:spPr>
        <p:txBody>
          <a:bodyPr wrap="square">
            <a:spAutoFit/>
          </a:bodyPr>
          <a:lstStyle/>
          <a:p>
            <a:r>
              <a:rPr lang="zh-CN" altLang="en-US" sz="2400" b="1" dirty="0">
                <a:cs typeface="Times New Roman" panose="02020603050405020304" pitchFamily="18" charset="0"/>
              </a:rPr>
              <a:t>四．模型优化</a:t>
            </a:r>
            <a:r>
              <a:rPr lang="zh-CN" altLang="en-US" sz="2400" b="1" dirty="0" smtClean="0">
                <a:cs typeface="Times New Roman" panose="02020603050405020304" pitchFamily="18" charset="0"/>
              </a:rPr>
              <a:t>求解</a:t>
            </a:r>
            <a:endParaRPr lang="zh-CN" altLang="en-US" sz="2400" b="1" dirty="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7D60106F-3A02-4624-8F19-978C91B9E764}"/>
                  </a:ext>
                </a:extLst>
              </p:cNvPr>
              <p:cNvSpPr/>
              <p:nvPr/>
            </p:nvSpPr>
            <p:spPr>
              <a:xfrm>
                <a:off x="539552" y="1916832"/>
                <a:ext cx="10715636" cy="837537"/>
              </a:xfrm>
              <a:prstGeom prst="rect">
                <a:avLst/>
              </a:prstGeom>
            </p:spPr>
            <p:txBody>
              <a:bodyPr wrap="square">
                <a:spAutoFit/>
              </a:bodyPr>
              <a:lstStyle/>
              <a:p>
                <a:r>
                  <a:rPr lang="zh-CN" altLang="zh-CN" sz="2400" kern="100" dirty="0">
                    <a:solidFill>
                      <a:schemeClr val="tx1"/>
                    </a:solidFill>
                    <a:cs typeface="Times New Roman" panose="02020603050405020304" pitchFamily="18" charset="0"/>
                  </a:rPr>
                  <a:t>假设矩阵</a:t>
                </a:r>
                <a14:m>
                  <m:oMath xmlns:m="http://schemas.openxmlformats.org/officeDocument/2006/math">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𝑧</m:t>
                    </m:r>
                  </m:oMath>
                </a14:m>
                <a:r>
                  <a:rPr lang="zh-CN" altLang="zh-CN" sz="2400" kern="100" dirty="0">
                    <a:solidFill>
                      <a:schemeClr val="tx1"/>
                    </a:solidFill>
                    <a:cs typeface="Times New Roman" panose="02020603050405020304" pitchFamily="18" charset="0"/>
                  </a:rPr>
                  <a:t>对应的反向传播误差</a:t>
                </a:r>
                <a14:m>
                  <m:oMath xmlns:m="http://schemas.openxmlformats.org/officeDocument/2006/math">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11</m:t>
                        </m:r>
                      </m:sub>
                    </m:sSub>
                    <m:r>
                      <a:rPr lang="zh-CN"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12</m:t>
                        </m:r>
                      </m:sub>
                    </m:sSub>
                    <m:r>
                      <a:rPr lang="zh-CN"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21</m:t>
                        </m:r>
                      </m:sub>
                    </m:sSub>
                    <m:r>
                      <a:rPr lang="zh-CN"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22</m:t>
                        </m:r>
                      </m:sub>
                    </m:sSub>
                  </m:oMath>
                </a14:m>
                <a:r>
                  <a:rPr lang="zh-CN" altLang="zh-CN" sz="2400" kern="100" dirty="0">
                    <a:solidFill>
                      <a:schemeClr val="tx1"/>
                    </a:solidFill>
                    <a:cs typeface="Times New Roman" panose="02020603050405020304" pitchFamily="18" charset="0"/>
                  </a:rPr>
                  <a:t>组成的</a:t>
                </a:r>
                <a14:m>
                  <m:oMath xmlns:m="http://schemas.openxmlformats.org/officeDocument/2006/math">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2×2</m:t>
                    </m:r>
                  </m:oMath>
                </a14:m>
                <a:r>
                  <a:rPr lang="zh-CN" altLang="zh-CN" sz="2400" kern="100" dirty="0">
                    <a:solidFill>
                      <a:schemeClr val="tx1"/>
                    </a:solidFill>
                    <a:cs typeface="Times New Roman" panose="02020603050405020304" pitchFamily="18" charset="0"/>
                  </a:rPr>
                  <a:t>矩阵，则利用上面梯度公式和</a:t>
                </a:r>
                <a:r>
                  <a:rPr lang="en-US" altLang="zh-CN" sz="2400" kern="100" dirty="0">
                    <a:solidFill>
                      <a:schemeClr val="tx1"/>
                    </a:solidFill>
                    <a:cs typeface="Times New Roman" panose="02020603050405020304" pitchFamily="18" charset="0"/>
                  </a:rPr>
                  <a:t>4</a:t>
                </a:r>
                <a:r>
                  <a:rPr lang="zh-CN" altLang="zh-CN" sz="2400" kern="100" dirty="0">
                    <a:solidFill>
                      <a:schemeClr val="tx1"/>
                    </a:solidFill>
                    <a:cs typeface="Times New Roman" panose="02020603050405020304" pitchFamily="18" charset="0"/>
                  </a:rPr>
                  <a:t>个等式，可以分别写出</a:t>
                </a:r>
                <a14:m>
                  <m:oMath xmlns:m="http://schemas.openxmlformats.org/officeDocument/2006/math">
                    <m:r>
                      <a:rPr lang="en-US" altLang="zh-CN" sz="2400"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𝒂</m:t>
                        </m:r>
                      </m:e>
                      <m:sup>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𝑙</m:t>
                        </m:r>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sup>
                    </m:sSup>
                  </m:oMath>
                </a14:m>
                <a:r>
                  <a:rPr lang="zh-CN" altLang="zh-CN" sz="2400" kern="100" dirty="0">
                    <a:solidFill>
                      <a:schemeClr val="tx1"/>
                    </a:solidFill>
                    <a:cs typeface="Times New Roman" panose="02020603050405020304" pitchFamily="18" charset="0"/>
                  </a:rPr>
                  <a:t>对应的标量的梯度。</a:t>
                </a:r>
                <a:endParaRPr lang="zh-CN" altLang="en-US" sz="2400" dirty="0">
                  <a:solidFill>
                    <a:schemeClr val="tx1"/>
                  </a:solidFill>
                </a:endParaRPr>
              </a:p>
            </p:txBody>
          </p:sp>
        </mc:Choice>
        <mc:Fallback xmlns="">
          <p:sp>
            <p:nvSpPr>
              <p:cNvPr id="13" name="矩形 12">
                <a:extLst>
                  <a:ext uri="{FF2B5EF4-FFF2-40B4-BE49-F238E27FC236}">
                    <a16:creationId xmlns="" xmlns:a16="http://schemas.microsoft.com/office/drawing/2014/main" xmlns:a14="http://schemas.microsoft.com/office/drawing/2010/main" id="{7D60106F-3A02-4624-8F19-978C91B9E764}"/>
                  </a:ext>
                </a:extLst>
              </p:cNvPr>
              <p:cNvSpPr>
                <a:spLocks noRot="1" noChangeAspect="1" noMove="1" noResize="1" noEditPoints="1" noAdjustHandles="1" noChangeArrowheads="1" noChangeShapeType="1" noTextEdit="1"/>
              </p:cNvSpPr>
              <p:nvPr/>
            </p:nvSpPr>
            <p:spPr>
              <a:xfrm>
                <a:off x="539552" y="1916832"/>
                <a:ext cx="10715636" cy="837537"/>
              </a:xfrm>
              <a:prstGeom prst="rect">
                <a:avLst/>
              </a:prstGeom>
              <a:blipFill rotWithShape="1">
                <a:blip r:embed="rId3"/>
                <a:stretch>
                  <a:fillRect l="-911" t="-5072" r="-114" b="-159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AC248A75-03EA-4737-9B83-D2816ED7CB4B}"/>
                  </a:ext>
                </a:extLst>
              </p:cNvPr>
              <p:cNvSpPr/>
              <p:nvPr/>
            </p:nvSpPr>
            <p:spPr>
              <a:xfrm>
                <a:off x="539552" y="3068960"/>
                <a:ext cx="10179734" cy="766364"/>
              </a:xfrm>
              <a:prstGeom prst="rect">
                <a:avLst/>
              </a:prstGeom>
            </p:spPr>
            <p:txBody>
              <a:bodyPr wrap="square">
                <a:spAutoFit/>
              </a:bodyPr>
              <a:lstStyle/>
              <a:p>
                <a:pPr algn="just">
                  <a:lnSpc>
                    <a:spcPct val="120000"/>
                  </a:lnSpc>
                  <a:spcAft>
                    <a:spcPts val="0"/>
                  </a:spcAft>
                </a:pPr>
                <a:r>
                  <a:rPr lang="zh-CN" altLang="zh-CN" sz="2400" kern="100" dirty="0">
                    <a:solidFill>
                      <a:schemeClr val="tx1"/>
                    </a:solidFill>
                    <a:cs typeface="Times New Roman" panose="02020603050405020304" pitchFamily="18" charset="0"/>
                  </a:rPr>
                  <a:t>对于</a:t>
                </a:r>
                <a14:m>
                  <m:oMath xmlns:m="http://schemas.openxmlformats.org/officeDocument/2006/math">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11</m:t>
                        </m:r>
                      </m:sub>
                    </m:sSub>
                  </m:oMath>
                </a14:m>
                <a:r>
                  <a:rPr lang="zh-CN" altLang="zh-CN" sz="2400" kern="100" dirty="0">
                    <a:solidFill>
                      <a:schemeClr val="tx1"/>
                    </a:solidFill>
                    <a:cs typeface="Times New Roman" panose="02020603050405020304" pitchFamily="18" charset="0"/>
                  </a:rPr>
                  <a:t>的梯度，由于在等式中</a:t>
                </a:r>
                <a14:m>
                  <m:oMath xmlns:m="http://schemas.openxmlformats.org/officeDocument/2006/math">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11</m:t>
                        </m:r>
                      </m:sub>
                    </m:sSub>
                  </m:oMath>
                </a14:m>
                <a:r>
                  <a:rPr lang="zh-CN" altLang="zh-CN" sz="2400" kern="100" dirty="0">
                    <a:solidFill>
                      <a:schemeClr val="tx1"/>
                    </a:solidFill>
                    <a:cs typeface="Times New Roman" panose="02020603050405020304" pitchFamily="18" charset="0"/>
                  </a:rPr>
                  <a:t>只与</a:t>
                </a:r>
                <a14:m>
                  <m:oMath xmlns:m="http://schemas.openxmlformats.org/officeDocument/2006/math">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11</m:t>
                        </m:r>
                      </m:sub>
                    </m:sSub>
                  </m:oMath>
                </a14:m>
                <a:r>
                  <a:rPr lang="zh-CN" altLang="zh-CN" sz="2400" kern="100" dirty="0">
                    <a:solidFill>
                      <a:schemeClr val="tx1"/>
                    </a:solidFill>
                    <a:cs typeface="Times New Roman" panose="02020603050405020304" pitchFamily="18" charset="0"/>
                  </a:rPr>
                  <a:t>有乘积关系，从而有：</a:t>
                </a:r>
              </a:p>
              <a:p>
                <a:pPr indent="133350" algn="just">
                  <a:lnSpc>
                    <a:spcPts val="1800"/>
                  </a:lnSpc>
                  <a:spcAft>
                    <a:spcPts val="0"/>
                  </a:spcAft>
                </a:pPr>
                <a14:m>
                  <m:oMathPara xmlns:m="http://schemas.openxmlformats.org/officeDocument/2006/math">
                    <m:oMathParaPr>
                      <m:jc m:val="centerGroup"/>
                    </m:oMathParaPr>
                    <m:oMath xmlns:m="http://schemas.openxmlformats.org/officeDocument/2006/math">
                      <m:r>
                        <a:rPr lang="en-US" altLang="zh-CN" sz="2400" kern="100" smtClean="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11</m:t>
                          </m:r>
                        </m:sub>
                      </m:sSub>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11</m:t>
                          </m:r>
                        </m:sub>
                      </m:sSub>
                      <m:sSub>
                        <m:sSubPr>
                          <m:ctrlPr>
                            <a:rPr lang="zh-CN" altLang="zh-CN" sz="2400" i="1" kern="10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11</m:t>
                          </m:r>
                        </m:sub>
                      </m:sSub>
                    </m:oMath>
                  </m:oMathPara>
                </a14:m>
                <a:endParaRPr lang="zh-CN" altLang="zh-CN" sz="2400" kern="100" dirty="0">
                  <a:solidFill>
                    <a:srgbClr val="FF0000"/>
                  </a:solidFill>
                  <a:cs typeface="Times New Roman" panose="02020603050405020304" pitchFamily="18" charset="0"/>
                </a:endParaRPr>
              </a:p>
            </p:txBody>
          </p:sp>
        </mc:Choice>
        <mc:Fallback xmlns="">
          <p:sp>
            <p:nvSpPr>
              <p:cNvPr id="14" name="矩形 13">
                <a:extLst>
                  <a:ext uri="{FF2B5EF4-FFF2-40B4-BE49-F238E27FC236}">
                    <a16:creationId xmlns="" xmlns:a16="http://schemas.microsoft.com/office/drawing/2014/main" xmlns:a14="http://schemas.microsoft.com/office/drawing/2010/main" id="{AC248A75-03EA-4737-9B83-D2816ED7CB4B}"/>
                  </a:ext>
                </a:extLst>
              </p:cNvPr>
              <p:cNvSpPr>
                <a:spLocks noRot="1" noChangeAspect="1" noMove="1" noResize="1" noEditPoints="1" noAdjustHandles="1" noChangeArrowheads="1" noChangeShapeType="1" noTextEdit="1"/>
              </p:cNvSpPr>
              <p:nvPr/>
            </p:nvSpPr>
            <p:spPr>
              <a:xfrm>
                <a:off x="539552" y="3068960"/>
                <a:ext cx="10179734" cy="766364"/>
              </a:xfrm>
              <a:prstGeom prst="rect">
                <a:avLst/>
              </a:prstGeom>
              <a:blipFill rotWithShape="1">
                <a:blip r:embed="rId4"/>
                <a:stretch>
                  <a:fillRect l="-959" b="-23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DA2D5C8B-1C10-48B7-9A4F-0301382E4599}"/>
                  </a:ext>
                </a:extLst>
              </p:cNvPr>
              <p:cNvSpPr/>
              <p:nvPr/>
            </p:nvSpPr>
            <p:spPr>
              <a:xfrm>
                <a:off x="359532" y="4437112"/>
                <a:ext cx="11182596" cy="1569660"/>
              </a:xfrm>
              <a:prstGeom prst="rect">
                <a:avLst/>
              </a:prstGeom>
            </p:spPr>
            <p:txBody>
              <a:bodyPr wrap="square">
                <a:spAutoFit/>
              </a:bodyPr>
              <a:lstStyle/>
              <a:p>
                <a:pPr indent="266700" algn="just">
                  <a:spcAft>
                    <a:spcPts val="0"/>
                  </a:spcAft>
                </a:pPr>
                <a:r>
                  <a:rPr lang="zh-CN" altLang="zh-CN" sz="2400" kern="100" dirty="0">
                    <a:solidFill>
                      <a:schemeClr val="tx1"/>
                    </a:solidFill>
                    <a:cs typeface="Times New Roman" panose="02020603050405020304" pitchFamily="18" charset="0"/>
                  </a:rPr>
                  <a:t>同理可以得到：</a:t>
                </a:r>
                <a:endParaRPr lang="en-US" altLang="zh-CN" sz="2400" kern="100" dirty="0">
                  <a:solidFill>
                    <a:schemeClr val="tx1"/>
                  </a:solidFill>
                  <a:cs typeface="Times New Roman" panose="02020603050405020304" pitchFamily="18" charset="0"/>
                </a:endParaRPr>
              </a:p>
              <a:p>
                <a:pPr indent="266700" algn="just">
                  <a:spcAft>
                    <a:spcPts val="0"/>
                  </a:spcAft>
                </a:pPr>
                <a14:m>
                  <m:oMathPara xmlns:m="http://schemas.openxmlformats.org/officeDocument/2006/math">
                    <m:oMathParaPr>
                      <m:jc m:val="centerGroup"/>
                    </m:oMathParaPr>
                    <m:oMath xmlns:m="http://schemas.openxmlformats.org/officeDocument/2006/math">
                      <m:r>
                        <a:rPr lang="en-US" altLang="zh-CN" sz="2400"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12</m:t>
                          </m:r>
                        </m:sub>
                      </m:s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11</m:t>
                          </m:r>
                        </m:sub>
                      </m:sSub>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12</m:t>
                          </m:r>
                        </m:sub>
                      </m:s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12</m:t>
                          </m:r>
                        </m:sub>
                      </m:sSub>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11</m:t>
                          </m:r>
                        </m:sub>
                      </m:sSub>
                      <m:r>
                        <a:rPr lang="zh-CN"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13</m:t>
                          </m:r>
                        </m:sub>
                      </m:s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12</m:t>
                          </m:r>
                        </m:sub>
                      </m:sSub>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12</m:t>
                          </m:r>
                        </m:sub>
                      </m:sSub>
                      <m:r>
                        <a:rPr lang="zh-CN"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21</m:t>
                          </m:r>
                        </m:sub>
                      </m:s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11</m:t>
                          </m:r>
                        </m:sub>
                      </m:sSub>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21</m:t>
                          </m:r>
                        </m:sub>
                      </m:s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21</m:t>
                          </m:r>
                        </m:sub>
                      </m:sSub>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11</m:t>
                          </m:r>
                        </m:sub>
                      </m:sSub>
                    </m:oMath>
                  </m:oMathPara>
                </a14:m>
                <a:endParaRPr lang="zh-CN" altLang="zh-CN" sz="2400" kern="100" dirty="0">
                  <a:solidFill>
                    <a:schemeClr val="tx1"/>
                  </a:solidFill>
                  <a:cs typeface="Times New Roman" panose="02020603050405020304" pitchFamily="18" charset="0"/>
                </a:endParaRPr>
              </a:p>
              <a:p>
                <a:pPr indent="133350" algn="just">
                  <a:spcAft>
                    <a:spcPts val="0"/>
                  </a:spcAft>
                </a:pPr>
                <a14:m>
                  <m:oMathPara xmlns:m="http://schemas.openxmlformats.org/officeDocument/2006/math">
                    <m:oMathParaPr>
                      <m:jc m:val="centerGroup"/>
                    </m:oMathParaPr>
                    <m:oMath xmlns:m="http://schemas.openxmlformats.org/officeDocument/2006/math">
                      <m:r>
                        <a:rPr lang="en-US" altLang="zh-CN" sz="2400"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22</m:t>
                          </m:r>
                        </m:sub>
                      </m:s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11</m:t>
                          </m:r>
                        </m:sub>
                      </m:sSub>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22</m:t>
                          </m:r>
                        </m:sub>
                      </m:s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21</m:t>
                          </m:r>
                        </m:sub>
                      </m:sSub>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12</m:t>
                          </m:r>
                        </m:sub>
                      </m:s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21</m:t>
                          </m:r>
                        </m:sub>
                      </m:sSub>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12</m:t>
                          </m:r>
                        </m:sub>
                      </m:s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22</m:t>
                          </m:r>
                        </m:sub>
                      </m:sSub>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11</m:t>
                          </m:r>
                        </m:sub>
                      </m:sSub>
                      <m:r>
                        <a:rPr lang="zh-CN"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23</m:t>
                          </m:r>
                        </m:sub>
                      </m:s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12</m:t>
                          </m:r>
                        </m:sub>
                      </m:sSub>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21</m:t>
                          </m:r>
                        </m:sub>
                      </m:s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22</m:t>
                          </m:r>
                        </m:sub>
                      </m:sSub>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12</m:t>
                          </m:r>
                        </m:sub>
                      </m:sSub>
                    </m:oMath>
                  </m:oMathPara>
                </a14:m>
                <a:endParaRPr lang="zh-CN" altLang="zh-CN" sz="2400" kern="100" dirty="0">
                  <a:solidFill>
                    <a:schemeClr val="tx1"/>
                  </a:solidFill>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24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solidFill>
                                <a:schemeClr val="tx1"/>
                              </a:solidFill>
                              <a:effectLst/>
                              <a:latin typeface="Cambria Math" panose="02040503050406030204" pitchFamily="18" charset="0"/>
                              <a:ea typeface="Cambria Math" panose="02040503050406030204" pitchFamily="18" charset="0"/>
                            </a:rPr>
                          </m:ctrlPr>
                        </m:sSubPr>
                        <m:e>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31</m:t>
                          </m:r>
                        </m:sub>
                      </m:sSub>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solidFill>
                                <a:schemeClr val="tx1"/>
                              </a:solidFill>
                              <a:effectLst/>
                              <a:latin typeface="Cambria Math" panose="02040503050406030204" pitchFamily="18" charset="0"/>
                              <a:ea typeface="Cambria Math" panose="02040503050406030204" pitchFamily="18" charset="0"/>
                            </a:rPr>
                          </m:ctrlPr>
                        </m:sSubPr>
                        <m:e>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21</m:t>
                          </m:r>
                        </m:sub>
                      </m:sSub>
                      <m:sSub>
                        <m:sSubPr>
                          <m:ctrlPr>
                            <a:rPr lang="zh-CN" altLang="zh-CN" sz="2400" i="1">
                              <a:solidFill>
                                <a:schemeClr val="tx1"/>
                              </a:solidFill>
                              <a:effectLst/>
                              <a:latin typeface="Cambria Math" panose="02040503050406030204" pitchFamily="18" charset="0"/>
                              <a:ea typeface="Cambria Math" panose="02040503050406030204" pitchFamily="18" charset="0"/>
                            </a:rPr>
                          </m:ctrlPr>
                        </m:sSubPr>
                        <m:e>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21</m:t>
                          </m:r>
                        </m:sub>
                      </m:sSub>
                      <m:r>
                        <a:rPr lang="zh-CN"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solidFill>
                                <a:schemeClr val="tx1"/>
                              </a:solidFill>
                              <a:effectLst/>
                              <a:latin typeface="Cambria Math" panose="02040503050406030204" pitchFamily="18" charset="0"/>
                              <a:ea typeface="Cambria Math" panose="02040503050406030204" pitchFamily="18" charset="0"/>
                            </a:rPr>
                          </m:ctrlPr>
                        </m:sSubPr>
                        <m:e>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32</m:t>
                          </m:r>
                        </m:sub>
                      </m:sSub>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solidFill>
                                <a:schemeClr val="tx1"/>
                              </a:solidFill>
                              <a:effectLst/>
                              <a:latin typeface="Cambria Math" panose="02040503050406030204" pitchFamily="18" charset="0"/>
                              <a:ea typeface="Cambria Math" panose="02040503050406030204" pitchFamily="18" charset="0"/>
                            </a:rPr>
                          </m:ctrlPr>
                        </m:sSubPr>
                        <m:e>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21</m:t>
                          </m:r>
                        </m:sub>
                      </m:sSub>
                      <m:sSub>
                        <m:sSubPr>
                          <m:ctrlPr>
                            <a:rPr lang="zh-CN" altLang="zh-CN" sz="2400" i="1">
                              <a:solidFill>
                                <a:schemeClr val="tx1"/>
                              </a:solidFill>
                              <a:effectLst/>
                              <a:latin typeface="Cambria Math" panose="02040503050406030204" pitchFamily="18" charset="0"/>
                              <a:ea typeface="Cambria Math" panose="02040503050406030204" pitchFamily="18" charset="0"/>
                            </a:rPr>
                          </m:ctrlPr>
                        </m:sSubPr>
                        <m:e>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22</m:t>
                          </m:r>
                        </m:sub>
                      </m:sSub>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solidFill>
                                <a:schemeClr val="tx1"/>
                              </a:solidFill>
                              <a:effectLst/>
                              <a:latin typeface="Cambria Math" panose="02040503050406030204" pitchFamily="18" charset="0"/>
                              <a:ea typeface="Cambria Math" panose="02040503050406030204" pitchFamily="18" charset="0"/>
                            </a:rPr>
                          </m:ctrlPr>
                        </m:sSubPr>
                        <m:e>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22</m:t>
                          </m:r>
                        </m:sub>
                      </m:sSub>
                      <m:sSub>
                        <m:sSubPr>
                          <m:ctrlPr>
                            <a:rPr lang="zh-CN" altLang="zh-CN" sz="2400" i="1">
                              <a:solidFill>
                                <a:schemeClr val="tx1"/>
                              </a:solidFill>
                              <a:effectLst/>
                              <a:latin typeface="Cambria Math" panose="02040503050406030204" pitchFamily="18" charset="0"/>
                              <a:ea typeface="Cambria Math" panose="02040503050406030204" pitchFamily="18" charset="0"/>
                            </a:rPr>
                          </m:ctrlPr>
                        </m:sSubPr>
                        <m:e>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21</m:t>
                          </m:r>
                        </m:sub>
                      </m:sSub>
                      <m:r>
                        <a:rPr lang="zh-CN"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solidFill>
                                <a:schemeClr val="tx1"/>
                              </a:solidFill>
                              <a:effectLst/>
                              <a:latin typeface="Cambria Math" panose="02040503050406030204" pitchFamily="18" charset="0"/>
                              <a:ea typeface="Cambria Math" panose="02040503050406030204" pitchFamily="18" charset="0"/>
                            </a:rPr>
                          </m:ctrlPr>
                        </m:sSubPr>
                        <m:e>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33</m:t>
                          </m:r>
                        </m:sub>
                      </m:sSub>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solidFill>
                                <a:schemeClr val="tx1"/>
                              </a:solidFill>
                              <a:effectLst/>
                              <a:latin typeface="Cambria Math" panose="02040503050406030204" pitchFamily="18" charset="0"/>
                              <a:ea typeface="Cambria Math" panose="02040503050406030204" pitchFamily="18" charset="0"/>
                            </a:rPr>
                          </m:ctrlPr>
                        </m:sSubPr>
                        <m:e>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22</m:t>
                          </m:r>
                        </m:sub>
                      </m:sSub>
                      <m:sSub>
                        <m:sSubPr>
                          <m:ctrlPr>
                            <a:rPr lang="zh-CN" altLang="zh-CN" sz="2400" i="1">
                              <a:solidFill>
                                <a:schemeClr val="tx1"/>
                              </a:solidFill>
                              <a:effectLst/>
                              <a:latin typeface="Cambria Math" panose="02040503050406030204" pitchFamily="18" charset="0"/>
                              <a:ea typeface="Cambria Math" panose="02040503050406030204" pitchFamily="18" charset="0"/>
                            </a:rPr>
                          </m:ctrlPr>
                        </m:sSubPr>
                        <m:e>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22</m:t>
                          </m:r>
                        </m:sub>
                      </m:sSub>
                    </m:oMath>
                  </m:oMathPara>
                </a14:m>
                <a:endParaRPr lang="zh-CN" altLang="en-US" sz="2400" dirty="0">
                  <a:solidFill>
                    <a:schemeClr val="tx1"/>
                  </a:solidFill>
                </a:endParaRPr>
              </a:p>
            </p:txBody>
          </p:sp>
        </mc:Choice>
        <mc:Fallback xmlns="">
          <p:sp>
            <p:nvSpPr>
              <p:cNvPr id="15" name="矩形 14">
                <a:extLst>
                  <a:ext uri="{FF2B5EF4-FFF2-40B4-BE49-F238E27FC236}">
                    <a16:creationId xmlns="" xmlns:a16="http://schemas.microsoft.com/office/drawing/2014/main" xmlns:a14="http://schemas.microsoft.com/office/drawing/2010/main" id="{DA2D5C8B-1C10-48B7-9A4F-0301382E4599}"/>
                  </a:ext>
                </a:extLst>
              </p:cNvPr>
              <p:cNvSpPr>
                <a:spLocks noRot="1" noChangeAspect="1" noMove="1" noResize="1" noEditPoints="1" noAdjustHandles="1" noChangeArrowheads="1" noChangeShapeType="1" noTextEdit="1"/>
              </p:cNvSpPr>
              <p:nvPr/>
            </p:nvSpPr>
            <p:spPr>
              <a:xfrm>
                <a:off x="359532" y="4437112"/>
                <a:ext cx="11182596" cy="1569660"/>
              </a:xfrm>
              <a:prstGeom prst="rect">
                <a:avLst/>
              </a:prstGeom>
              <a:blipFill rotWithShape="1">
                <a:blip r:embed="rId5"/>
                <a:stretch>
                  <a:fillRect t="-27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577637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23E94-C062-44B0-B520-727887C26390}"/>
              </a:ext>
            </a:extLst>
          </p:cNvPr>
          <p:cNvSpPr>
            <a:spLocks noGrp="1"/>
          </p:cNvSpPr>
          <p:nvPr>
            <p:ph type="title"/>
          </p:nvPr>
        </p:nvSpPr>
        <p:spPr/>
        <p:txBody>
          <a:bodyPr/>
          <a:lstStyle/>
          <a:p>
            <a:r>
              <a:rPr lang="zh-CN" altLang="en-US" dirty="0"/>
              <a:t>卷积层</a:t>
            </a:r>
          </a:p>
        </p:txBody>
      </p:sp>
      <p:sp>
        <p:nvSpPr>
          <p:cNvPr id="3" name="内容占位符 2">
            <a:extLst>
              <a:ext uri="{FF2B5EF4-FFF2-40B4-BE49-F238E27FC236}">
                <a16:creationId xmlns:a16="http://schemas.microsoft.com/office/drawing/2014/main" id="{EC8BE5EB-CE04-4226-A723-C4AAEB056573}"/>
              </a:ext>
            </a:extLst>
          </p:cNvPr>
          <p:cNvSpPr>
            <a:spLocks noGrp="1"/>
          </p:cNvSpPr>
          <p:nvPr>
            <p:ph idx="1"/>
          </p:nvPr>
        </p:nvSpPr>
        <p:spPr/>
        <p:txBody>
          <a:bodyPr/>
          <a:lstStyle/>
          <a:p>
            <a:r>
              <a:rPr lang="zh-CN" altLang="en-US" dirty="0"/>
              <a:t>卷积运算</a:t>
            </a:r>
            <a:endParaRPr lang="en-US" altLang="zh-CN" dirty="0"/>
          </a:p>
          <a:p>
            <a:pPr lvl="1"/>
            <a:r>
              <a:rPr lang="zh-CN" altLang="en-US" dirty="0"/>
              <a:t>二维卷积</a:t>
            </a:r>
            <a:endParaRPr lang="en-US" altLang="zh-CN" dirty="0"/>
          </a:p>
          <a:p>
            <a:pPr lvl="1"/>
            <a:r>
              <a:rPr lang="zh-CN" altLang="en-US" dirty="0"/>
              <a:t>三维卷积</a:t>
            </a:r>
            <a:endParaRPr lang="en-US" altLang="zh-CN" dirty="0"/>
          </a:p>
          <a:p>
            <a:pPr marL="228600" lvl="1">
              <a:spcBef>
                <a:spcPts val="1000"/>
              </a:spcBef>
              <a:buFont typeface="Wingdings" panose="05000000000000000000" pitchFamily="2" charset="2"/>
              <a:buChar char="u"/>
            </a:pPr>
            <a:r>
              <a:rPr lang="zh-CN" altLang="en-US" sz="2800" dirty="0"/>
              <a:t>卷积层结构</a:t>
            </a:r>
          </a:p>
        </p:txBody>
      </p:sp>
    </p:spTree>
    <p:extLst>
      <p:ext uri="{BB962C8B-B14F-4D97-AF65-F5344CB8AC3E}">
        <p14:creationId xmlns:p14="http://schemas.microsoft.com/office/powerpoint/2010/main" val="21030190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卷积神经网络基本流程</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矩形 3">
            <a:extLst>
              <a:ext uri="{FF2B5EF4-FFF2-40B4-BE49-F238E27FC236}">
                <a16:creationId xmlns:a16="http://schemas.microsoft.com/office/drawing/2014/main" id="{6D322592-DD0D-4AF3-905D-3688E84B3EEA}"/>
              </a:ext>
            </a:extLst>
          </p:cNvPr>
          <p:cNvSpPr/>
          <p:nvPr/>
        </p:nvSpPr>
        <p:spPr>
          <a:xfrm>
            <a:off x="611559" y="1087887"/>
            <a:ext cx="4538899" cy="461665"/>
          </a:xfrm>
          <a:prstGeom prst="rect">
            <a:avLst/>
          </a:prstGeom>
        </p:spPr>
        <p:txBody>
          <a:bodyPr wrap="square">
            <a:spAutoFit/>
          </a:bodyPr>
          <a:lstStyle/>
          <a:p>
            <a:r>
              <a:rPr lang="zh-CN" altLang="en-US" sz="2400" b="1" dirty="0">
                <a:cs typeface="Times New Roman" panose="02020603050405020304" pitchFamily="18" charset="0"/>
              </a:rPr>
              <a:t>四．模型优化</a:t>
            </a:r>
            <a:r>
              <a:rPr lang="zh-CN" altLang="en-US" sz="2400" b="1" dirty="0" smtClean="0">
                <a:cs typeface="Times New Roman" panose="02020603050405020304" pitchFamily="18" charset="0"/>
              </a:rPr>
              <a:t>求解</a:t>
            </a:r>
            <a:endParaRPr lang="zh-CN" altLang="en-US" sz="2400" b="1" dirty="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A73BDD15-3BCE-4806-8F91-07026DCF171E}"/>
                  </a:ext>
                </a:extLst>
              </p:cNvPr>
              <p:cNvSpPr/>
              <p:nvPr/>
            </p:nvSpPr>
            <p:spPr>
              <a:xfrm>
                <a:off x="1924599" y="2278614"/>
                <a:ext cx="8352928" cy="1841273"/>
              </a:xfrm>
              <a:prstGeom prst="rect">
                <a:avLst/>
              </a:prstGeom>
            </p:spPr>
            <p:txBody>
              <a:bodyPr wrap="square">
                <a:spAutoFit/>
              </a:bodyPr>
              <a:lstStyle/>
              <a:p>
                <a:pPr algn="just">
                  <a:spcAft>
                    <a:spcPts val="0"/>
                  </a:spcAft>
                </a:pPr>
                <a:r>
                  <a:rPr lang="zh-CN" altLang="zh-CN" sz="2400" kern="100" dirty="0">
                    <a:solidFill>
                      <a:schemeClr val="tx1"/>
                    </a:solidFill>
                    <a:cs typeface="Times New Roman" panose="02020603050405020304" pitchFamily="18" charset="0"/>
                  </a:rPr>
                  <a:t>将上述各式用矩阵卷积的形式表示，即：</a:t>
                </a:r>
              </a:p>
              <a:p>
                <a:pPr indent="266700" algn="just">
                  <a:spcAft>
                    <a:spcPts val="0"/>
                  </a:spcAft>
                </a:pPr>
                <a14:m>
                  <m:oMathPara xmlns:m="http://schemas.openxmlformats.org/officeDocument/2006/math">
                    <m:oMathParaPr>
                      <m:jc m:val="centerGroup"/>
                    </m:oMathParaPr>
                    <m:oMath xmlns:m="http://schemas.openxmlformats.org/officeDocument/2006/math">
                      <m:d>
                        <m:d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3"/>
                                    <m:mcJc m:val="center"/>
                                  </m:mcPr>
                                </m:mc>
                              </m:mcs>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11</m:t>
                                    </m:r>
                                  </m:sub>
                                </m:sSub>
                              </m:e>
                              <m:e>
                                <m:r>
                                  <a:rPr lang="en-US" altLang="zh-CN" sz="2400"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12</m:t>
                                    </m:r>
                                  </m:sub>
                                </m:sSub>
                              </m:e>
                              <m:e>
                                <m:r>
                                  <a:rPr lang="en-US" altLang="zh-CN" sz="2400"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13</m:t>
                                    </m:r>
                                  </m:sub>
                                </m:sSub>
                              </m:e>
                            </m:mr>
                            <m:mr>
                              <m:e>
                                <m:r>
                                  <a:rPr lang="en-US" altLang="zh-CN" sz="2400"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21</m:t>
                                    </m:r>
                                  </m:sub>
                                </m:sSub>
                              </m:e>
                              <m:e>
                                <m:r>
                                  <a:rPr lang="en-US" altLang="zh-CN" sz="2400"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22</m:t>
                                    </m:r>
                                  </m:sub>
                                </m:sSub>
                              </m:e>
                              <m:e>
                                <m:r>
                                  <a:rPr lang="en-US" altLang="zh-CN" sz="2400"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23</m:t>
                                    </m:r>
                                  </m:sub>
                                </m:sSub>
                              </m:e>
                            </m:mr>
                            <m:mr>
                              <m:e>
                                <m:r>
                                  <a:rPr lang="en-US" altLang="zh-CN" sz="2400"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31</m:t>
                                    </m:r>
                                  </m:sub>
                                </m:sSub>
                              </m:e>
                              <m:e>
                                <m:r>
                                  <a:rPr lang="en-US" altLang="zh-CN" sz="2400"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32</m:t>
                                    </m:r>
                                  </m:sub>
                                </m:sSub>
                              </m:e>
                              <m:e>
                                <m:r>
                                  <a:rPr lang="en-US" altLang="zh-CN" sz="2400"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33</m:t>
                                    </m:r>
                                  </m:sub>
                                </m:sSub>
                              </m:e>
                            </m:mr>
                          </m:m>
                        </m:e>
                      </m:d>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2"/>
                                    <m:mcJc m:val="center"/>
                                  </m:mcPr>
                                </m:mc>
                              </m:mcs>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mPr>
                            <m:mr>
                              <m:e>
                                <m:m>
                                  <m:mPr>
                                    <m:mcs>
                                      <m:mc>
                                        <m:mcPr>
                                          <m:count m:val="2"/>
                                          <m:mcJc m:val="center"/>
                                        </m:mcPr>
                                      </m:mc>
                                    </m:mcs>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0</m:t>
                                      </m:r>
                                    </m:e>
                                  </m:mr>
                                  <m:m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0</m:t>
                                      </m:r>
                                    </m:e>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11</m:t>
                                          </m:r>
                                        </m:sub>
                                      </m:sSub>
                                    </m:e>
                                  </m:mr>
                                </m:m>
                              </m:e>
                              <m:e>
                                <m:m>
                                  <m:mPr>
                                    <m:mcs>
                                      <m:mc>
                                        <m:mcPr>
                                          <m:count m:val="2"/>
                                          <m:mcJc m:val="center"/>
                                        </m:mcPr>
                                      </m:mc>
                                    </m:mcs>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0</m:t>
                                      </m:r>
                                    </m:e>
                                  </m:mr>
                                  <m:mr>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12</m:t>
                                          </m:r>
                                        </m:sub>
                                      </m:sSub>
                                    </m:e>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0</m:t>
                                      </m:r>
                                    </m:e>
                                  </m:mr>
                                </m:m>
                              </m:e>
                            </m:mr>
                            <m:mr>
                              <m:e>
                                <m:m>
                                  <m:mPr>
                                    <m:mcs>
                                      <m:mc>
                                        <m:mcPr>
                                          <m:count m:val="2"/>
                                          <m:mcJc m:val="center"/>
                                        </m:mcPr>
                                      </m:mc>
                                    </m:mcs>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0</m:t>
                                      </m:r>
                                    </m:e>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21</m:t>
                                          </m:r>
                                        </m:sub>
                                      </m:sSub>
                                    </m:e>
                                  </m:mr>
                                  <m:m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0</m:t>
                                      </m:r>
                                    </m:e>
                                  </m:mr>
                                </m:m>
                              </m:e>
                              <m:e>
                                <m:m>
                                  <m:mPr>
                                    <m:mcs>
                                      <m:mc>
                                        <m:mcPr>
                                          <m:count m:val="2"/>
                                          <m:mcJc m:val="center"/>
                                        </m:mcPr>
                                      </m:mc>
                                    </m:mcs>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22</m:t>
                                          </m:r>
                                        </m:sub>
                                      </m:sSub>
                                    </m:e>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0</m:t>
                                      </m:r>
                                    </m:e>
                                  </m:mr>
                                  <m:m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0</m:t>
                                      </m:r>
                                    </m:e>
                                  </m:mr>
                                </m:m>
                              </m:e>
                            </m:mr>
                          </m:m>
                        </m:e>
                      </m:d>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2"/>
                                    <m:mcJc m:val="center"/>
                                  </m:mcPr>
                                </m:mc>
                              </m:mcs>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22</m:t>
                                    </m:r>
                                  </m:sub>
                                </m:sSub>
                              </m:e>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21</m:t>
                                    </m:r>
                                  </m:sub>
                                </m:sSub>
                              </m:e>
                            </m:mr>
                            <m:mr>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12</m:t>
                                    </m:r>
                                  </m:sub>
                                </m:sSub>
                              </m:e>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11</m:t>
                                    </m:r>
                                  </m:sub>
                                </m:sSub>
                              </m:e>
                            </m:mr>
                          </m:m>
                        </m:e>
                      </m:d>
                    </m:oMath>
                  </m:oMathPara>
                </a14:m>
                <a:endParaRPr lang="zh-CN" altLang="zh-CN" sz="2400" kern="100" dirty="0">
                  <a:solidFill>
                    <a:schemeClr val="tx1"/>
                  </a:solidFill>
                  <a:cs typeface="Times New Roman" panose="02020603050405020304" pitchFamily="18" charset="0"/>
                </a:endParaRPr>
              </a:p>
            </p:txBody>
          </p:sp>
        </mc:Choice>
        <mc:Fallback xmlns="">
          <p:sp>
            <p:nvSpPr>
              <p:cNvPr id="7" name="矩形 6">
                <a:extLst>
                  <a:ext uri="{FF2B5EF4-FFF2-40B4-BE49-F238E27FC236}">
                    <a16:creationId xmlns="" xmlns:a16="http://schemas.microsoft.com/office/drawing/2014/main" xmlns:a14="http://schemas.microsoft.com/office/drawing/2010/main" id="{A73BDD15-3BCE-4806-8F91-07026DCF171E}"/>
                  </a:ext>
                </a:extLst>
              </p:cNvPr>
              <p:cNvSpPr>
                <a:spLocks noRot="1" noChangeAspect="1" noMove="1" noResize="1" noEditPoints="1" noAdjustHandles="1" noChangeArrowheads="1" noChangeShapeType="1" noTextEdit="1"/>
              </p:cNvSpPr>
              <p:nvPr/>
            </p:nvSpPr>
            <p:spPr>
              <a:xfrm>
                <a:off x="1924599" y="2278614"/>
                <a:ext cx="8352928" cy="1841273"/>
              </a:xfrm>
              <a:prstGeom prst="rect">
                <a:avLst/>
              </a:prstGeom>
              <a:blipFill rotWithShape="1">
                <a:blip r:embed="rId3"/>
                <a:stretch>
                  <a:fillRect l="-1168" t="-23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1934075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卷积神经网络基本流程</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矩形 3">
            <a:extLst>
              <a:ext uri="{FF2B5EF4-FFF2-40B4-BE49-F238E27FC236}">
                <a16:creationId xmlns:a16="http://schemas.microsoft.com/office/drawing/2014/main" id="{6D322592-DD0D-4AF3-905D-3688E84B3EEA}"/>
              </a:ext>
            </a:extLst>
          </p:cNvPr>
          <p:cNvSpPr/>
          <p:nvPr/>
        </p:nvSpPr>
        <p:spPr>
          <a:xfrm>
            <a:off x="611559" y="1087887"/>
            <a:ext cx="4538899" cy="461665"/>
          </a:xfrm>
          <a:prstGeom prst="rect">
            <a:avLst/>
          </a:prstGeom>
        </p:spPr>
        <p:txBody>
          <a:bodyPr wrap="square">
            <a:spAutoFit/>
          </a:bodyPr>
          <a:lstStyle/>
          <a:p>
            <a:r>
              <a:rPr lang="zh-CN" altLang="en-US" sz="2400" b="1" dirty="0">
                <a:cs typeface="Times New Roman" panose="02020603050405020304" pitchFamily="18" charset="0"/>
              </a:rPr>
              <a:t>四．模型优化</a:t>
            </a:r>
            <a:r>
              <a:rPr lang="zh-CN" altLang="en-US" sz="2400" b="1" dirty="0" smtClean="0">
                <a:cs typeface="Times New Roman" panose="02020603050405020304" pitchFamily="18" charset="0"/>
              </a:rPr>
              <a:t>求解</a:t>
            </a:r>
            <a:endParaRPr lang="zh-CN" altLang="en-US" sz="2400" b="1" dirty="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EA969369-1F26-40F6-ABDC-4CECFA2C2C28}"/>
                  </a:ext>
                </a:extLst>
              </p:cNvPr>
              <p:cNvSpPr/>
              <p:nvPr/>
            </p:nvSpPr>
            <p:spPr>
              <a:xfrm>
                <a:off x="702419" y="1988840"/>
                <a:ext cx="11050310" cy="468205"/>
              </a:xfrm>
              <a:prstGeom prst="rect">
                <a:avLst/>
              </a:prstGeom>
            </p:spPr>
            <p:txBody>
              <a:bodyPr wrap="square">
                <a:spAutoFit/>
              </a:bodyPr>
              <a:lstStyle/>
              <a:p>
                <a:r>
                  <a:rPr lang="zh-CN" altLang="zh-CN" sz="2400" dirty="0">
                    <a:solidFill>
                      <a:schemeClr val="tx1"/>
                    </a:solidFill>
                    <a:cs typeface="Times New Roman" panose="02020603050405020304" pitchFamily="18" charset="0"/>
                  </a:rPr>
                  <a:t>现在已经可以递推出每一层的梯度误差</a:t>
                </a:r>
                <a14:m>
                  <m:oMath xmlns:m="http://schemas.openxmlformats.org/officeDocument/2006/math">
                    <m:sSup>
                      <m:sSupPr>
                        <m:ctrlPr>
                          <a:rPr lang="zh-CN" altLang="zh-CN" sz="2400" i="1">
                            <a:solidFill>
                              <a:schemeClr val="tx1"/>
                            </a:solidFill>
                            <a:effectLst/>
                            <a:latin typeface="Cambria Math" panose="02040503050406030204" pitchFamily="18" charset="0"/>
                            <a:ea typeface="Cambria Math" panose="02040503050406030204" pitchFamily="18" charset="0"/>
                          </a:rPr>
                        </m:ctrlPr>
                      </m:sSupPr>
                      <m:e>
                        <m:r>
                          <a:rPr lang="en-US" altLang="zh-CN" sz="2400" b="1" i="1">
                            <a:solidFill>
                              <a:schemeClr val="tx1"/>
                            </a:solidFill>
                            <a:latin typeface="Cambria Math" panose="02040503050406030204" pitchFamily="18" charset="0"/>
                            <a:ea typeface="宋体" panose="02010600030101010101" pitchFamily="2" charset="-122"/>
                            <a:cs typeface="Times New Roman" panose="02020603050405020304" pitchFamily="18" charset="0"/>
                          </a:rPr>
                          <m:t>𝜹</m:t>
                        </m:r>
                      </m:e>
                      <m:sup>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𝑙</m:t>
                        </m:r>
                      </m:sup>
                    </m:sSup>
                  </m:oMath>
                </a14:m>
                <a:r>
                  <a:rPr lang="zh-CN" altLang="zh-CN" sz="2400" dirty="0">
                    <a:solidFill>
                      <a:schemeClr val="tx1"/>
                    </a:solidFill>
                    <a:cs typeface="Times New Roman" panose="02020603050405020304" pitchFamily="18" charset="0"/>
                  </a:rPr>
                  <a:t>，最后需要推导出该层的</a:t>
                </a:r>
                <a14:m>
                  <m:oMath xmlns:m="http://schemas.openxmlformats.org/officeDocument/2006/math">
                    <m:r>
                      <a:rPr lang="en-US" altLang="zh-CN" sz="2400" b="1"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𝑾</m:t>
                    </m:r>
                    <m:r>
                      <a:rPr lang="zh-CN"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solidFill>
                          <a:schemeClr val="tx1"/>
                        </a:solidFill>
                        <a:latin typeface="Cambria Math" panose="02040503050406030204" pitchFamily="18" charset="0"/>
                        <a:ea typeface="宋体" panose="02010600030101010101" pitchFamily="2" charset="-122"/>
                        <a:cs typeface="Times New Roman" panose="02020603050405020304" pitchFamily="18" charset="0"/>
                      </a:rPr>
                      <m:t>𝒃</m:t>
                    </m:r>
                  </m:oMath>
                </a14:m>
                <a:r>
                  <a:rPr lang="zh-CN" altLang="zh-CN" sz="2400" dirty="0">
                    <a:solidFill>
                      <a:schemeClr val="tx1"/>
                    </a:solidFill>
                    <a:cs typeface="Times New Roman" panose="02020603050405020304" pitchFamily="18" charset="0"/>
                  </a:rPr>
                  <a:t>的梯度。</a:t>
                </a:r>
                <a:endParaRPr lang="zh-CN" altLang="en-US" sz="2400" dirty="0">
                  <a:solidFill>
                    <a:schemeClr val="tx1"/>
                  </a:solidFill>
                </a:endParaRPr>
              </a:p>
            </p:txBody>
          </p:sp>
        </mc:Choice>
        <mc:Fallback xmlns="">
          <p:sp>
            <p:nvSpPr>
              <p:cNvPr id="5" name="矩形 4">
                <a:extLst>
                  <a:ext uri="{FF2B5EF4-FFF2-40B4-BE49-F238E27FC236}">
                    <a16:creationId xmlns="" xmlns:a16="http://schemas.microsoft.com/office/drawing/2014/main" xmlns:a14="http://schemas.microsoft.com/office/drawing/2010/main" id="{EA969369-1F26-40F6-ABDC-4CECFA2C2C28}"/>
                  </a:ext>
                </a:extLst>
              </p:cNvPr>
              <p:cNvSpPr>
                <a:spLocks noRot="1" noChangeAspect="1" noMove="1" noResize="1" noEditPoints="1" noAdjustHandles="1" noChangeArrowheads="1" noChangeShapeType="1" noTextEdit="1"/>
              </p:cNvSpPr>
              <p:nvPr/>
            </p:nvSpPr>
            <p:spPr>
              <a:xfrm>
                <a:off x="702419" y="1988840"/>
                <a:ext cx="11050310" cy="468205"/>
              </a:xfrm>
              <a:prstGeom prst="rect">
                <a:avLst/>
              </a:prstGeom>
              <a:blipFill rotWithShape="1">
                <a:blip r:embed="rId3"/>
                <a:stretch>
                  <a:fillRect l="-827" t="-7792" r="-441" b="-298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7D394D0A-A16C-4D47-8988-DB46DFDDF787}"/>
                  </a:ext>
                </a:extLst>
              </p:cNvPr>
              <p:cNvSpPr/>
              <p:nvPr/>
            </p:nvSpPr>
            <p:spPr>
              <a:xfrm>
                <a:off x="702419" y="2839110"/>
                <a:ext cx="10598889" cy="837537"/>
              </a:xfrm>
              <a:prstGeom prst="rect">
                <a:avLst/>
              </a:prstGeom>
            </p:spPr>
            <p:txBody>
              <a:bodyPr wrap="square">
                <a:spAutoFit/>
              </a:bodyPr>
              <a:lstStyle/>
              <a:p>
                <a:pPr algn="just">
                  <a:spcAft>
                    <a:spcPts val="0"/>
                  </a:spcAft>
                </a:pPr>
                <a:r>
                  <a:rPr lang="zh-CN" altLang="zh-CN" sz="2400" kern="100" dirty="0">
                    <a:solidFill>
                      <a:schemeClr val="tx1"/>
                    </a:solidFill>
                    <a:cs typeface="Times New Roman" panose="02020603050405020304" pitchFamily="18" charset="0"/>
                  </a:rPr>
                  <a:t>卷积层</a:t>
                </a:r>
                <a14:m>
                  <m:oMath xmlns:m="http://schemas.openxmlformats.org/officeDocument/2006/math">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𝑧</m:t>
                    </m:r>
                  </m:oMath>
                </a14:m>
                <a:r>
                  <a:rPr lang="zh-CN" altLang="zh-CN" sz="2400" kern="100" dirty="0">
                    <a:solidFill>
                      <a:schemeClr val="tx1"/>
                    </a:solidFill>
                    <a:cs typeface="Times New Roman" panose="02020603050405020304" pitchFamily="18" charset="0"/>
                  </a:rPr>
                  <a:t>和</a:t>
                </a:r>
                <a14:m>
                  <m:oMath xmlns:m="http://schemas.openxmlformats.org/officeDocument/2006/math">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𝑾</m:t>
                    </m:r>
                    <m:r>
                      <a:rPr lang="zh-CN"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𝒃</m:t>
                    </m:r>
                  </m:oMath>
                </a14:m>
                <a:r>
                  <a:rPr lang="zh-CN" altLang="zh-CN" sz="2400" kern="100" dirty="0">
                    <a:solidFill>
                      <a:schemeClr val="tx1"/>
                    </a:solidFill>
                    <a:cs typeface="Times New Roman" panose="02020603050405020304" pitchFamily="18" charset="0"/>
                  </a:rPr>
                  <a:t>的关系可以表示为：</a:t>
                </a:r>
              </a:p>
              <a:p>
                <a:pPr algn="just">
                  <a:spcAft>
                    <a:spcPts val="0"/>
                  </a:spcAft>
                </a:pPr>
                <a14:m>
                  <m:oMathPara xmlns:m="http://schemas.openxmlformats.org/officeDocument/2006/math">
                    <m:oMathParaPr>
                      <m:jc m:val="centerGroup"/>
                    </m:oMathParaPr>
                    <m:oMath xmlns:m="http://schemas.openxmlformats.org/officeDocument/2006/math">
                      <m:sSup>
                        <m:sSup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𝑧</m:t>
                          </m:r>
                        </m:e>
                        <m:sup>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𝑙</m:t>
                          </m:r>
                        </m:sup>
                      </m:sSup>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𝒂</m:t>
                          </m:r>
                        </m:e>
                        <m:sup>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𝑙</m:t>
                          </m:r>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sup>
                      </m:sSup>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𝑾</m:t>
                          </m:r>
                        </m:e>
                        <m:sup>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𝑙</m:t>
                          </m:r>
                        </m:sup>
                      </m:sSup>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𝑏</m:t>
                          </m:r>
                        </m:e>
                        <m:sup>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𝑙</m:t>
                          </m:r>
                        </m:sup>
                      </m:sSup>
                    </m:oMath>
                  </m:oMathPara>
                </a14:m>
                <a:endParaRPr lang="zh-CN" altLang="zh-CN" sz="2400" kern="100" dirty="0">
                  <a:solidFill>
                    <a:schemeClr val="tx1"/>
                  </a:solidFill>
                  <a:cs typeface="Times New Roman" panose="02020603050405020304" pitchFamily="18" charset="0"/>
                </a:endParaRPr>
              </a:p>
            </p:txBody>
          </p:sp>
        </mc:Choice>
        <mc:Fallback xmlns="">
          <p:sp>
            <p:nvSpPr>
              <p:cNvPr id="6" name="矩形 5">
                <a:extLst>
                  <a:ext uri="{FF2B5EF4-FFF2-40B4-BE49-F238E27FC236}">
                    <a16:creationId xmlns="" xmlns:a16="http://schemas.microsoft.com/office/drawing/2014/main" xmlns:a14="http://schemas.microsoft.com/office/drawing/2010/main" id="{7D394D0A-A16C-4D47-8988-DB46DFDDF787}"/>
                  </a:ext>
                </a:extLst>
              </p:cNvPr>
              <p:cNvSpPr>
                <a:spLocks noRot="1" noChangeAspect="1" noMove="1" noResize="1" noEditPoints="1" noAdjustHandles="1" noChangeArrowheads="1" noChangeShapeType="1" noTextEdit="1"/>
              </p:cNvSpPr>
              <p:nvPr/>
            </p:nvSpPr>
            <p:spPr>
              <a:xfrm>
                <a:off x="702419" y="2839110"/>
                <a:ext cx="10598889" cy="837537"/>
              </a:xfrm>
              <a:prstGeom prst="rect">
                <a:avLst/>
              </a:prstGeom>
              <a:blipFill rotWithShape="1">
                <a:blip r:embed="rId4"/>
                <a:stretch>
                  <a:fillRect l="-863" t="-51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489E9661-9AF7-451C-B3F8-6BA675E7EFAC}"/>
                  </a:ext>
                </a:extLst>
              </p:cNvPr>
              <p:cNvSpPr/>
              <p:nvPr/>
            </p:nvSpPr>
            <p:spPr>
              <a:xfrm>
                <a:off x="730021" y="3699397"/>
                <a:ext cx="11277525" cy="1511696"/>
              </a:xfrm>
              <a:prstGeom prst="rect">
                <a:avLst/>
              </a:prstGeom>
            </p:spPr>
            <p:txBody>
              <a:bodyPr wrap="square">
                <a:spAutoFit/>
              </a:bodyPr>
              <a:lstStyle/>
              <a:p>
                <a:pPr algn="just">
                  <a:spcAft>
                    <a:spcPts val="0"/>
                  </a:spcAft>
                </a:pPr>
                <a:r>
                  <a:rPr lang="zh-CN" altLang="zh-CN" sz="2400" kern="100" dirty="0">
                    <a:solidFill>
                      <a:schemeClr val="tx1"/>
                    </a:solidFill>
                    <a:cs typeface="Times New Roman" panose="02020603050405020304" pitchFamily="18" charset="0"/>
                  </a:rPr>
                  <a:t>那么对于第</a:t>
                </a:r>
                <a14:m>
                  <m:oMath xmlns:m="http://schemas.openxmlformats.org/officeDocument/2006/math">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𝑙</m:t>
                    </m:r>
                  </m:oMath>
                </a14:m>
                <a:r>
                  <a:rPr lang="zh-CN" altLang="zh-CN" sz="2400" kern="100" dirty="0">
                    <a:solidFill>
                      <a:schemeClr val="tx1"/>
                    </a:solidFill>
                    <a:cs typeface="Times New Roman" panose="02020603050405020304" pitchFamily="18" charset="0"/>
                  </a:rPr>
                  <a:t>层，某个</a:t>
                </a:r>
                <a:r>
                  <a:rPr lang="zh-CN" altLang="zh-CN" sz="2400" kern="100" dirty="0" smtClean="0">
                    <a:solidFill>
                      <a:schemeClr val="accent6"/>
                    </a:solidFill>
                    <a:cs typeface="Times New Roman" panose="02020603050405020304" pitchFamily="18" charset="0"/>
                  </a:rPr>
                  <a:t>卷积核矩阵</a:t>
                </a:r>
                <a14:m>
                  <m:oMath xmlns:m="http://schemas.openxmlformats.org/officeDocument/2006/math">
                    <m:r>
                      <a:rPr lang="en-US" altLang="zh-CN" sz="2400" b="1" i="1" kern="100">
                        <a:solidFill>
                          <a:schemeClr val="accent6"/>
                        </a:solidFill>
                        <a:latin typeface="Cambria Math" panose="02040503050406030204" pitchFamily="18" charset="0"/>
                        <a:ea typeface="宋体" panose="02010600030101010101" pitchFamily="2" charset="-122"/>
                        <a:cs typeface="Times New Roman" panose="02020603050405020304" pitchFamily="18" charset="0"/>
                      </a:rPr>
                      <m:t>𝑾</m:t>
                    </m:r>
                  </m:oMath>
                </a14:m>
                <a:r>
                  <a:rPr lang="zh-CN" altLang="zh-CN" sz="2400" kern="100" dirty="0">
                    <a:solidFill>
                      <a:schemeClr val="accent6"/>
                    </a:solidFill>
                    <a:cs typeface="Times New Roman" panose="02020603050405020304" pitchFamily="18" charset="0"/>
                  </a:rPr>
                  <a:t>的导数</a:t>
                </a:r>
                <a:r>
                  <a:rPr lang="zh-CN" altLang="zh-CN" sz="2400" kern="100" dirty="0">
                    <a:solidFill>
                      <a:schemeClr val="tx1"/>
                    </a:solidFill>
                    <a:cs typeface="Times New Roman" panose="02020603050405020304" pitchFamily="18" charset="0"/>
                  </a:rPr>
                  <a:t>可以表示为：</a:t>
                </a:r>
              </a:p>
              <a:p>
                <a:pPr algn="just">
                  <a:spcAft>
                    <a:spcPts val="0"/>
                  </a:spcAft>
                </a:pPr>
                <a14:m>
                  <m:oMathPara xmlns:m="http://schemas.openxmlformats.org/officeDocument/2006/math">
                    <m:oMathParaPr>
                      <m:jc m:val="centerGroup"/>
                    </m:oMathParaPr>
                    <m:oMath xmlns:m="http://schemas.openxmlformats.org/officeDocument/2006/math">
                      <m:f>
                        <m:f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𝐽</m:t>
                          </m:r>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𝒘</m:t>
                          </m:r>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𝒃</m:t>
                          </m:r>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𝑾</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𝑝𝑞</m:t>
                              </m:r>
                            </m:sub>
                            <m:sup>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𝑙</m:t>
                              </m:r>
                            </m:sup>
                          </m:sSubSup>
                        </m:den>
                      </m:f>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𝑝</m:t>
                          </m:r>
                        </m:sup>
                        <m:e>
                          <m:nary>
                            <m:naryPr>
                              <m:chr m:val="∑"/>
                              <m:limLoc m:val="undOv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𝑗</m:t>
                              </m:r>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𝑞</m:t>
                              </m:r>
                            </m:sup>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𝑖𝑗</m:t>
                                  </m:r>
                                </m:sub>
                                <m:sup>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𝑙</m:t>
                                  </m:r>
                                </m:sup>
                              </m:sSubSup>
                              <m:sSubSup>
                                <m:sSubSup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𝑝</m:t>
                                  </m:r>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𝑗</m:t>
                                  </m:r>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𝑞</m:t>
                                  </m:r>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𝑙</m:t>
                                  </m:r>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sup>
                              </m:sSubSup>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e>
                          </m:nary>
                        </m:e>
                      </m:nary>
                    </m:oMath>
                  </m:oMathPara>
                </a14:m>
                <a:endParaRPr lang="zh-CN" altLang="zh-CN" sz="2400" kern="100" dirty="0">
                  <a:solidFill>
                    <a:schemeClr val="tx1"/>
                  </a:solidFill>
                  <a:cs typeface="Times New Roman" panose="02020603050405020304" pitchFamily="18" charset="0"/>
                </a:endParaRPr>
              </a:p>
            </p:txBody>
          </p:sp>
        </mc:Choice>
        <mc:Fallback xmlns="">
          <p:sp>
            <p:nvSpPr>
              <p:cNvPr id="8" name="矩形 7">
                <a:extLst>
                  <a:ext uri="{FF2B5EF4-FFF2-40B4-BE49-F238E27FC236}">
                    <a16:creationId xmlns="" xmlns:a16="http://schemas.microsoft.com/office/drawing/2014/main" xmlns:a14="http://schemas.microsoft.com/office/drawing/2010/main" id="{489E9661-9AF7-451C-B3F8-6BA675E7EFAC}"/>
                  </a:ext>
                </a:extLst>
              </p:cNvPr>
              <p:cNvSpPr>
                <a:spLocks noRot="1" noChangeAspect="1" noMove="1" noResize="1" noEditPoints="1" noAdjustHandles="1" noChangeArrowheads="1" noChangeShapeType="1" noTextEdit="1"/>
              </p:cNvSpPr>
              <p:nvPr/>
            </p:nvSpPr>
            <p:spPr>
              <a:xfrm>
                <a:off x="730021" y="3699397"/>
                <a:ext cx="11277525" cy="1511696"/>
              </a:xfrm>
              <a:prstGeom prst="rect">
                <a:avLst/>
              </a:prstGeom>
              <a:blipFill rotWithShape="1">
                <a:blip r:embed="rId5"/>
                <a:stretch>
                  <a:fillRect l="-865" t="-28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A1E56772-618B-4435-B85D-2A9DD4B5E236}"/>
                  </a:ext>
                </a:extLst>
              </p:cNvPr>
              <p:cNvSpPr/>
              <p:nvPr/>
            </p:nvSpPr>
            <p:spPr>
              <a:xfrm>
                <a:off x="675934" y="5211093"/>
                <a:ext cx="9855888" cy="461665"/>
              </a:xfrm>
              <a:prstGeom prst="rect">
                <a:avLst/>
              </a:prstGeom>
            </p:spPr>
            <p:txBody>
              <a:bodyPr wrap="square">
                <a:spAutoFit/>
              </a:bodyPr>
              <a:lstStyle/>
              <a:p>
                <a:r>
                  <a:rPr lang="zh-CN" altLang="zh-CN" sz="2400" dirty="0">
                    <a:solidFill>
                      <a:schemeClr val="tx1"/>
                    </a:solidFill>
                    <a:cs typeface="Times New Roman" panose="02020603050405020304" pitchFamily="18" charset="0"/>
                  </a:rPr>
                  <a:t>其中，</a:t>
                </a:r>
                <a14:m>
                  <m:oMath xmlns:m="http://schemas.openxmlformats.org/officeDocument/2006/math">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𝑝</m:t>
                    </m:r>
                    <m:r>
                      <a:rPr lang="zh-CN"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𝑞</m:t>
                    </m:r>
                  </m:oMath>
                </a14:m>
                <a:r>
                  <a:rPr lang="zh-CN" altLang="zh-CN" sz="2400" dirty="0">
                    <a:solidFill>
                      <a:schemeClr val="tx1"/>
                    </a:solidFill>
                    <a:cs typeface="Times New Roman" panose="02020603050405020304" pitchFamily="18" charset="0"/>
                  </a:rPr>
                  <a:t>分别为卷积核矩阵</a:t>
                </a:r>
                <a14:m>
                  <m:oMath xmlns:m="http://schemas.openxmlformats.org/officeDocument/2006/math">
                    <m:r>
                      <a:rPr lang="en-US" altLang="zh-CN" sz="2400" b="1"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𝑾</m:t>
                    </m:r>
                  </m:oMath>
                </a14:m>
                <a:r>
                  <a:rPr lang="zh-CN" altLang="zh-CN" sz="2400" dirty="0">
                    <a:solidFill>
                      <a:schemeClr val="tx1"/>
                    </a:solidFill>
                    <a:cs typeface="Times New Roman" panose="02020603050405020304" pitchFamily="18" charset="0"/>
                  </a:rPr>
                  <a:t>的行和列。</a:t>
                </a:r>
                <a:endParaRPr lang="zh-CN" altLang="en-US" sz="2400" dirty="0">
                  <a:solidFill>
                    <a:schemeClr val="tx1"/>
                  </a:solidFill>
                </a:endParaRPr>
              </a:p>
            </p:txBody>
          </p:sp>
        </mc:Choice>
        <mc:Fallback xmlns="">
          <p:sp>
            <p:nvSpPr>
              <p:cNvPr id="9" name="矩形 8">
                <a:extLst>
                  <a:ext uri="{FF2B5EF4-FFF2-40B4-BE49-F238E27FC236}">
                    <a16:creationId xmlns="" xmlns:a16="http://schemas.microsoft.com/office/drawing/2014/main" xmlns:a14="http://schemas.microsoft.com/office/drawing/2010/main" id="{A1E56772-618B-4435-B85D-2A9DD4B5E236}"/>
                  </a:ext>
                </a:extLst>
              </p:cNvPr>
              <p:cNvSpPr>
                <a:spLocks noRot="1" noChangeAspect="1" noMove="1" noResize="1" noEditPoints="1" noAdjustHandles="1" noChangeArrowheads="1" noChangeShapeType="1" noTextEdit="1"/>
              </p:cNvSpPr>
              <p:nvPr/>
            </p:nvSpPr>
            <p:spPr>
              <a:xfrm>
                <a:off x="675934" y="5211093"/>
                <a:ext cx="9855888" cy="461665"/>
              </a:xfrm>
              <a:prstGeom prst="rect">
                <a:avLst/>
              </a:prstGeom>
              <a:blipFill rotWithShape="1">
                <a:blip r:embed="rId6"/>
                <a:stretch>
                  <a:fillRect l="-989" t="-9211" b="-302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423906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卷积神经网络基本流程</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矩形 3">
            <a:extLst>
              <a:ext uri="{FF2B5EF4-FFF2-40B4-BE49-F238E27FC236}">
                <a16:creationId xmlns:a16="http://schemas.microsoft.com/office/drawing/2014/main" id="{6D322592-DD0D-4AF3-905D-3688E84B3EEA}"/>
              </a:ext>
            </a:extLst>
          </p:cNvPr>
          <p:cNvSpPr/>
          <p:nvPr/>
        </p:nvSpPr>
        <p:spPr>
          <a:xfrm>
            <a:off x="611559" y="1087887"/>
            <a:ext cx="4538899" cy="461665"/>
          </a:xfrm>
          <a:prstGeom prst="rect">
            <a:avLst/>
          </a:prstGeom>
        </p:spPr>
        <p:txBody>
          <a:bodyPr wrap="square">
            <a:spAutoFit/>
          </a:bodyPr>
          <a:lstStyle/>
          <a:p>
            <a:r>
              <a:rPr lang="zh-CN" altLang="en-US" sz="2400" b="1" dirty="0">
                <a:cs typeface="Times New Roman" panose="02020603050405020304" pitchFamily="18" charset="0"/>
              </a:rPr>
              <a:t>四．模型优化</a:t>
            </a:r>
            <a:r>
              <a:rPr lang="zh-CN" altLang="en-US" sz="2400" b="1" dirty="0" smtClean="0">
                <a:cs typeface="Times New Roman" panose="02020603050405020304" pitchFamily="18" charset="0"/>
              </a:rPr>
              <a:t>求解</a:t>
            </a:r>
            <a:endParaRPr lang="zh-CN" altLang="en-US" sz="2400" b="1" dirty="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0F3997DF-F930-4B4B-85AF-DBFAD8F7DC4C}"/>
                  </a:ext>
                </a:extLst>
              </p:cNvPr>
              <p:cNvSpPr/>
              <p:nvPr/>
            </p:nvSpPr>
            <p:spPr>
              <a:xfrm>
                <a:off x="631192" y="1844824"/>
                <a:ext cx="10597102" cy="830997"/>
              </a:xfrm>
              <a:prstGeom prst="rect">
                <a:avLst/>
              </a:prstGeom>
            </p:spPr>
            <p:txBody>
              <a:bodyPr wrap="square">
                <a:spAutoFit/>
              </a:bodyPr>
              <a:lstStyle/>
              <a:p>
                <a:pPr algn="just">
                  <a:spcAft>
                    <a:spcPts val="0"/>
                  </a:spcAft>
                </a:pPr>
                <a:r>
                  <a:rPr lang="zh-CN" altLang="zh-CN" sz="2400" kern="100" dirty="0">
                    <a:solidFill>
                      <a:schemeClr val="tx1"/>
                    </a:solidFill>
                    <a:cs typeface="Times New Roman" panose="02020603050405020304" pitchFamily="18" charset="0"/>
                  </a:rPr>
                  <a:t>假设输出</a:t>
                </a:r>
                <a14:m>
                  <m:oMath xmlns:m="http://schemas.openxmlformats.org/officeDocument/2006/math">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𝒂</m:t>
                    </m:r>
                  </m:oMath>
                </a14:m>
                <a:r>
                  <a:rPr lang="zh-CN" altLang="zh-CN" sz="2400" kern="100" dirty="0">
                    <a:solidFill>
                      <a:schemeClr val="tx1"/>
                    </a:solidFill>
                    <a:cs typeface="Times New Roman" panose="02020603050405020304" pitchFamily="18" charset="0"/>
                  </a:rPr>
                  <a:t>是</a:t>
                </a:r>
                <a14:m>
                  <m:oMath xmlns:m="http://schemas.openxmlformats.org/officeDocument/2006/math">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4×4</m:t>
                    </m:r>
                  </m:oMath>
                </a14:m>
                <a:r>
                  <a:rPr lang="zh-CN" altLang="zh-CN" sz="2400" kern="100" dirty="0">
                    <a:solidFill>
                      <a:schemeClr val="tx1"/>
                    </a:solidFill>
                    <a:cs typeface="Times New Roman" panose="02020603050405020304" pitchFamily="18" charset="0"/>
                  </a:rPr>
                  <a:t>矩阵，卷积核</a:t>
                </a:r>
                <a14:m>
                  <m:oMath xmlns:m="http://schemas.openxmlformats.org/officeDocument/2006/math">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𝑾</m:t>
                    </m:r>
                  </m:oMath>
                </a14:m>
                <a:r>
                  <a:rPr lang="zh-CN" altLang="zh-CN" sz="2400" kern="100" dirty="0">
                    <a:solidFill>
                      <a:schemeClr val="tx1"/>
                    </a:solidFill>
                    <a:cs typeface="Times New Roman" panose="02020603050405020304" pitchFamily="18" charset="0"/>
                  </a:rPr>
                  <a:t>是</a:t>
                </a:r>
                <a14:m>
                  <m:oMath xmlns:m="http://schemas.openxmlformats.org/officeDocument/2006/math">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3×3</m:t>
                    </m:r>
                  </m:oMath>
                </a14:m>
                <a:r>
                  <a:rPr lang="zh-CN" altLang="zh-CN" sz="2400" kern="100" dirty="0">
                    <a:solidFill>
                      <a:schemeClr val="tx1"/>
                    </a:solidFill>
                    <a:cs typeface="Times New Roman" panose="02020603050405020304" pitchFamily="18" charset="0"/>
                  </a:rPr>
                  <a:t>矩阵，输出</a:t>
                </a:r>
                <a14:m>
                  <m:oMath xmlns:m="http://schemas.openxmlformats.org/officeDocument/2006/math">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𝑧</m:t>
                    </m:r>
                  </m:oMath>
                </a14:m>
                <a:r>
                  <a:rPr lang="zh-CN" altLang="zh-CN" sz="2400" kern="100" dirty="0">
                    <a:solidFill>
                      <a:schemeClr val="tx1"/>
                    </a:solidFill>
                    <a:cs typeface="Times New Roman" panose="02020603050405020304" pitchFamily="18" charset="0"/>
                  </a:rPr>
                  <a:t>则是一个</a:t>
                </a:r>
                <a14:m>
                  <m:oMath xmlns:m="http://schemas.openxmlformats.org/officeDocument/2006/math">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2×2</m:t>
                    </m:r>
                  </m:oMath>
                </a14:m>
                <a:r>
                  <a:rPr lang="zh-CN" altLang="zh-CN" sz="2400" kern="100" dirty="0">
                    <a:solidFill>
                      <a:schemeClr val="tx1"/>
                    </a:solidFill>
                    <a:cs typeface="Times New Roman" panose="02020603050405020304" pitchFamily="18" charset="0"/>
                  </a:rPr>
                  <a:t>矩阵，那么反向传播过程中</a:t>
                </a:r>
                <a14:m>
                  <m:oMath xmlns:m="http://schemas.openxmlformats.org/officeDocument/2006/math">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𝑧</m:t>
                    </m:r>
                  </m:oMath>
                </a14:m>
                <a:r>
                  <a:rPr lang="zh-CN" altLang="zh-CN" sz="2400" kern="100" dirty="0">
                    <a:solidFill>
                      <a:schemeClr val="tx1"/>
                    </a:solidFill>
                    <a:cs typeface="Times New Roman" panose="02020603050405020304" pitchFamily="18" charset="0"/>
                  </a:rPr>
                  <a:t>的梯度误差</a:t>
                </a:r>
                <a14:m>
                  <m:oMath xmlns:m="http://schemas.openxmlformats.org/officeDocument/2006/math">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𝜹</m:t>
                    </m:r>
                  </m:oMath>
                </a14:m>
                <a:r>
                  <a:rPr lang="zh-CN" altLang="zh-CN" sz="2400" kern="100" dirty="0">
                    <a:solidFill>
                      <a:schemeClr val="tx1"/>
                    </a:solidFill>
                    <a:cs typeface="Times New Roman" panose="02020603050405020304" pitchFamily="18" charset="0"/>
                  </a:rPr>
                  <a:t>也是</a:t>
                </a:r>
                <a14:m>
                  <m:oMath xmlns:m="http://schemas.openxmlformats.org/officeDocument/2006/math">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2×2</m:t>
                    </m:r>
                  </m:oMath>
                </a14:m>
                <a:r>
                  <a:rPr lang="zh-CN" altLang="zh-CN" sz="2400" kern="100" dirty="0">
                    <a:solidFill>
                      <a:schemeClr val="tx1"/>
                    </a:solidFill>
                    <a:cs typeface="Times New Roman" panose="02020603050405020304" pitchFamily="18" charset="0"/>
                  </a:rPr>
                  <a:t>矩阵，则有</a:t>
                </a:r>
                <a:r>
                  <a:rPr lang="en-US" altLang="zh-CN" sz="2400" kern="100" dirty="0">
                    <a:solidFill>
                      <a:schemeClr val="tx1"/>
                    </a:solidFill>
                    <a:cs typeface="Times New Roman" panose="02020603050405020304" pitchFamily="18" charset="0"/>
                  </a:rPr>
                  <a:t>:</a:t>
                </a:r>
                <a:endParaRPr lang="zh-CN" altLang="zh-CN" sz="2400" kern="100" dirty="0">
                  <a:solidFill>
                    <a:schemeClr val="tx1"/>
                  </a:solidFill>
                  <a:cs typeface="Times New Roman" panose="02020603050405020304" pitchFamily="18" charset="0"/>
                </a:endParaRPr>
              </a:p>
            </p:txBody>
          </p:sp>
        </mc:Choice>
        <mc:Fallback xmlns="">
          <p:sp>
            <p:nvSpPr>
              <p:cNvPr id="10" name="矩形 9">
                <a:extLst>
                  <a:ext uri="{FF2B5EF4-FFF2-40B4-BE49-F238E27FC236}">
                    <a16:creationId xmlns="" xmlns:a16="http://schemas.microsoft.com/office/drawing/2014/main" xmlns:a14="http://schemas.microsoft.com/office/drawing/2010/main" id="{0F3997DF-F930-4B4B-85AF-DBFAD8F7DC4C}"/>
                  </a:ext>
                </a:extLst>
              </p:cNvPr>
              <p:cNvSpPr>
                <a:spLocks noRot="1" noChangeAspect="1" noMove="1" noResize="1" noEditPoints="1" noAdjustHandles="1" noChangeArrowheads="1" noChangeShapeType="1" noTextEdit="1"/>
              </p:cNvSpPr>
              <p:nvPr/>
            </p:nvSpPr>
            <p:spPr>
              <a:xfrm>
                <a:off x="631192" y="1844824"/>
                <a:ext cx="10597102" cy="830997"/>
              </a:xfrm>
              <a:prstGeom prst="rect">
                <a:avLst/>
              </a:prstGeom>
              <a:blipFill rotWithShape="1">
                <a:blip r:embed="rId3"/>
                <a:stretch>
                  <a:fillRect l="-921" t="-5147" r="-863" b="-169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11039185-4355-43A8-A229-91DE773B32EB}"/>
                  </a:ext>
                </a:extLst>
              </p:cNvPr>
              <p:cNvSpPr/>
              <p:nvPr/>
            </p:nvSpPr>
            <p:spPr>
              <a:xfrm>
                <a:off x="2881008" y="3045153"/>
                <a:ext cx="6985074" cy="3305200"/>
              </a:xfrm>
              <a:prstGeom prst="rect">
                <a:avLst/>
              </a:prstGeom>
            </p:spPr>
            <p:txBody>
              <a:bodyPr wrap="square">
                <a:spAutoFit/>
              </a:bodyPr>
              <a:lstStyle/>
              <a:p>
                <a:pPr algn="just">
                  <a:spcAft>
                    <a:spcPts val="0"/>
                  </a:spcAft>
                </a:pPr>
                <a14:m>
                  <m:oMathPara xmlns:m="http://schemas.openxmlformats.org/officeDocument/2006/math">
                    <m:oMathParaPr>
                      <m:jc m:val="centerGroup"/>
                    </m:oMathParaPr>
                    <m:oMath xmlns:m="http://schemas.openxmlformats.org/officeDocument/2006/math">
                      <m:f>
                        <m:fPr>
                          <m:ctrlPr>
                            <a:rPr lang="zh-CN" altLang="zh-CN" sz="2400" i="1" kern="10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𝐽</m:t>
                          </m:r>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𝒘</m:t>
                          </m:r>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𝒃</m:t>
                          </m:r>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𝑾</m:t>
                              </m:r>
                            </m:e>
                            <m:sub>
                              <m:r>
                                <a:rPr lang="en-US" altLang="zh-CN" sz="2400" i="1" kern="100" smtClean="0">
                                  <a:solidFill>
                                    <a:srgbClr val="FF0000"/>
                                  </a:solidFill>
                                  <a:latin typeface="Cambria Math" panose="02040503050406030204" pitchFamily="18" charset="0"/>
                                  <a:ea typeface="宋体" panose="02010600030101010101" pitchFamily="2" charset="-122"/>
                                  <a:cs typeface="Times New Roman" panose="02020603050405020304" pitchFamily="18" charset="0"/>
                                </a:rPr>
                                <m:t>11</m:t>
                              </m:r>
                            </m:sub>
                            <m:sup>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𝑙</m:t>
                              </m:r>
                            </m:sup>
                          </m:sSubSup>
                        </m:den>
                      </m:f>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11</m:t>
                          </m:r>
                        </m:sub>
                      </m:sSub>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11</m:t>
                          </m:r>
                        </m:sub>
                      </m:s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12</m:t>
                          </m:r>
                        </m:sub>
                      </m:sSub>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12</m:t>
                          </m:r>
                        </m:sub>
                      </m:s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22</m:t>
                          </m:r>
                        </m:sub>
                      </m:sSub>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21</m:t>
                          </m:r>
                        </m:sub>
                      </m:s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22</m:t>
                          </m:r>
                        </m:sub>
                      </m:sSub>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22</m:t>
                          </m:r>
                        </m:sub>
                      </m:sSub>
                    </m:oMath>
                  </m:oMathPara>
                </a14:m>
                <a:endParaRPr lang="zh-CN" altLang="zh-CN" sz="2400" kern="100"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14:m>
                  <m:oMathPara xmlns:m="http://schemas.openxmlformats.org/officeDocument/2006/math">
                    <m:oMathParaPr>
                      <m:jc m:val="centerGroup"/>
                    </m:oMathParaPr>
                    <m:oMath xmlns:m="http://schemas.openxmlformats.org/officeDocument/2006/math">
                      <m:f>
                        <m:f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𝐽</m:t>
                          </m:r>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𝒘</m:t>
                          </m:r>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𝒃</m:t>
                          </m:r>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𝑾</m:t>
                              </m:r>
                            </m:e>
                            <m:sub>
                              <m:r>
                                <a:rPr lang="en-US" altLang="zh-CN" sz="2400" i="1" kern="100" smtClean="0">
                                  <a:solidFill>
                                    <a:srgbClr val="FF0000"/>
                                  </a:solidFill>
                                  <a:latin typeface="Cambria Math" panose="02040503050406030204" pitchFamily="18" charset="0"/>
                                  <a:ea typeface="宋体" panose="02010600030101010101" pitchFamily="2" charset="-122"/>
                                  <a:cs typeface="Times New Roman" panose="02020603050405020304" pitchFamily="18" charset="0"/>
                                </a:rPr>
                                <m:t>12</m:t>
                              </m:r>
                            </m:sub>
                            <m:sup>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𝑙</m:t>
                              </m:r>
                            </m:sup>
                          </m:sSubSup>
                        </m:den>
                      </m:f>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12</m:t>
                          </m:r>
                        </m:sub>
                      </m:sSub>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11</m:t>
                          </m:r>
                        </m:sub>
                      </m:s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13</m:t>
                          </m:r>
                        </m:sub>
                      </m:sSub>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12</m:t>
                          </m:r>
                        </m:sub>
                      </m:s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22</m:t>
                          </m:r>
                        </m:sub>
                      </m:sSub>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21</m:t>
                          </m:r>
                        </m:sub>
                      </m:s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23</m:t>
                          </m:r>
                        </m:sub>
                      </m:sSub>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22</m:t>
                          </m:r>
                        </m:sub>
                      </m:sSub>
                    </m:oMath>
                  </m:oMathPara>
                </a14:m>
                <a:endParaRPr lang="zh-CN" altLang="zh-CN" sz="2400" kern="100"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14:m>
                  <m:oMathPara xmlns:m="http://schemas.openxmlformats.org/officeDocument/2006/math">
                    <m:oMathParaPr>
                      <m:jc m:val="centerGroup"/>
                    </m:oMathParaPr>
                    <m:oMath xmlns:m="http://schemas.openxmlformats.org/officeDocument/2006/math">
                      <m:f>
                        <m:f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𝐽</m:t>
                          </m:r>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𝒘</m:t>
                          </m:r>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𝒃</m:t>
                          </m:r>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𝑾</m:t>
                              </m:r>
                            </m:e>
                            <m:sub>
                              <m:r>
                                <a:rPr lang="en-US" altLang="zh-CN" sz="2400" i="1" kern="100" smtClean="0">
                                  <a:solidFill>
                                    <a:srgbClr val="FF0000"/>
                                  </a:solidFill>
                                  <a:latin typeface="Cambria Math" panose="02040503050406030204" pitchFamily="18" charset="0"/>
                                  <a:ea typeface="宋体" panose="02010600030101010101" pitchFamily="2" charset="-122"/>
                                  <a:cs typeface="Times New Roman" panose="02020603050405020304" pitchFamily="18" charset="0"/>
                                </a:rPr>
                                <m:t>13</m:t>
                              </m:r>
                            </m:sub>
                            <m:sup>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𝑙</m:t>
                              </m:r>
                            </m:sup>
                          </m:sSubSup>
                        </m:den>
                      </m:f>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13</m:t>
                          </m:r>
                        </m:sub>
                      </m:sSub>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11</m:t>
                          </m:r>
                        </m:sub>
                      </m:s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14</m:t>
                          </m:r>
                        </m:sub>
                      </m:sSub>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12</m:t>
                          </m:r>
                        </m:sub>
                      </m:s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23</m:t>
                          </m:r>
                        </m:sub>
                      </m:sSub>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21</m:t>
                          </m:r>
                        </m:sub>
                      </m:s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24</m:t>
                          </m:r>
                        </m:sub>
                      </m:sSub>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22</m:t>
                          </m:r>
                        </m:sub>
                      </m:sSub>
                    </m:oMath>
                  </m:oMathPara>
                </a14:m>
                <a:endParaRPr lang="zh-CN" altLang="zh-CN" sz="2400" kern="100"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14:m>
                  <m:oMathPara xmlns:m="http://schemas.openxmlformats.org/officeDocument/2006/math">
                    <m:oMathParaPr>
                      <m:jc m:val="centerGroup"/>
                    </m:oMathParaPr>
                    <m:oMath xmlns:m="http://schemas.openxmlformats.org/officeDocument/2006/math">
                      <m:f>
                        <m:f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𝐽</m:t>
                          </m:r>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𝒘</m:t>
                          </m:r>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𝒃</m:t>
                          </m:r>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𝑾</m:t>
                              </m:r>
                            </m:e>
                            <m:sub>
                              <m:r>
                                <a:rPr lang="en-US" altLang="zh-CN" sz="2400" i="1" kern="100" smtClean="0">
                                  <a:solidFill>
                                    <a:srgbClr val="FF0000"/>
                                  </a:solidFill>
                                  <a:latin typeface="Cambria Math" panose="02040503050406030204" pitchFamily="18" charset="0"/>
                                  <a:ea typeface="宋体" panose="02010600030101010101" pitchFamily="2" charset="-122"/>
                                  <a:cs typeface="Times New Roman" panose="02020603050405020304" pitchFamily="18" charset="0"/>
                                </a:rPr>
                                <m:t>21</m:t>
                              </m:r>
                            </m:sub>
                            <m:sup>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𝑙</m:t>
                              </m:r>
                            </m:sup>
                          </m:sSubSup>
                        </m:den>
                      </m:f>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21</m:t>
                          </m:r>
                        </m:sub>
                      </m:sSub>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11</m:t>
                          </m:r>
                        </m:sub>
                      </m:s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22</m:t>
                          </m:r>
                        </m:sub>
                      </m:sSub>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12</m:t>
                          </m:r>
                        </m:sub>
                      </m:s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31</m:t>
                          </m:r>
                        </m:sub>
                      </m:sSub>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21</m:t>
                          </m:r>
                        </m:sub>
                      </m:s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32</m:t>
                          </m:r>
                        </m:sub>
                      </m:sSub>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22</m:t>
                          </m:r>
                        </m:sub>
                      </m:sSub>
                    </m:oMath>
                  </m:oMathPara>
                </a14:m>
                <a:endParaRPr lang="zh-CN" altLang="zh-CN" sz="2400" kern="100"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p:txBody>
          </p:sp>
        </mc:Choice>
        <mc:Fallback xmlns="">
          <p:sp>
            <p:nvSpPr>
              <p:cNvPr id="11" name="矩形 10">
                <a:extLst>
                  <a:ext uri="{FF2B5EF4-FFF2-40B4-BE49-F238E27FC236}">
                    <a16:creationId xmlns="" xmlns:a16="http://schemas.microsoft.com/office/drawing/2014/main" xmlns:a14="http://schemas.microsoft.com/office/drawing/2010/main" id="{11039185-4355-43A8-A229-91DE773B32EB}"/>
                  </a:ext>
                </a:extLst>
              </p:cNvPr>
              <p:cNvSpPr>
                <a:spLocks noRot="1" noChangeAspect="1" noMove="1" noResize="1" noEditPoints="1" noAdjustHandles="1" noChangeArrowheads="1" noChangeShapeType="1" noTextEdit="1"/>
              </p:cNvSpPr>
              <p:nvPr/>
            </p:nvSpPr>
            <p:spPr>
              <a:xfrm>
                <a:off x="2881008" y="3045153"/>
                <a:ext cx="6985074" cy="3305200"/>
              </a:xfrm>
              <a:prstGeom prst="rect">
                <a:avLst/>
              </a:prstGeom>
              <a:blipFill rotWithShape="1">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3441179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卷积神经网络基本流程</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矩形 3">
            <a:extLst>
              <a:ext uri="{FF2B5EF4-FFF2-40B4-BE49-F238E27FC236}">
                <a16:creationId xmlns:a16="http://schemas.microsoft.com/office/drawing/2014/main" id="{6D322592-DD0D-4AF3-905D-3688E84B3EEA}"/>
              </a:ext>
            </a:extLst>
          </p:cNvPr>
          <p:cNvSpPr/>
          <p:nvPr/>
        </p:nvSpPr>
        <p:spPr>
          <a:xfrm>
            <a:off x="611559" y="1087887"/>
            <a:ext cx="4538899" cy="461665"/>
          </a:xfrm>
          <a:prstGeom prst="rect">
            <a:avLst/>
          </a:prstGeom>
        </p:spPr>
        <p:txBody>
          <a:bodyPr wrap="square">
            <a:spAutoFit/>
          </a:bodyPr>
          <a:lstStyle/>
          <a:p>
            <a:r>
              <a:rPr lang="zh-CN" altLang="en-US" sz="2400" b="1" dirty="0">
                <a:cs typeface="Times New Roman" panose="02020603050405020304" pitchFamily="18" charset="0"/>
              </a:rPr>
              <a:t>四．模型优化</a:t>
            </a:r>
            <a:r>
              <a:rPr lang="zh-CN" altLang="en-US" sz="2400" b="1" dirty="0" smtClean="0">
                <a:cs typeface="Times New Roman" panose="02020603050405020304" pitchFamily="18" charset="0"/>
              </a:rPr>
              <a:t>求解</a:t>
            </a:r>
            <a:endParaRPr lang="zh-CN" altLang="en-US" sz="2400" b="1" dirty="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E095F230-36C2-4BAD-BE7A-0378D4EA75A3}"/>
                  </a:ext>
                </a:extLst>
              </p:cNvPr>
              <p:cNvSpPr/>
              <p:nvPr/>
            </p:nvSpPr>
            <p:spPr>
              <a:xfrm>
                <a:off x="611560" y="1844824"/>
                <a:ext cx="10549640" cy="1841273"/>
              </a:xfrm>
              <a:prstGeom prst="rect">
                <a:avLst/>
              </a:prstGeom>
            </p:spPr>
            <p:txBody>
              <a:bodyPr wrap="square">
                <a:spAutoFit/>
              </a:bodyPr>
              <a:lstStyle/>
              <a:p>
                <a:pPr algn="just">
                  <a:spcAft>
                    <a:spcPts val="0"/>
                  </a:spcAft>
                </a:pPr>
                <a:r>
                  <a:rPr lang="zh-CN" altLang="zh-CN" sz="2400" kern="100" dirty="0">
                    <a:solidFill>
                      <a:schemeClr val="tx1"/>
                    </a:solidFill>
                    <a:cs typeface="Times New Roman" panose="02020603050405020304" pitchFamily="18" charset="0"/>
                  </a:rPr>
                  <a:t>用矩阵卷积的形式表示，有：</a:t>
                </a:r>
              </a:p>
              <a:p>
                <a:pPr algn="just">
                  <a:spcAft>
                    <a:spcPts val="0"/>
                  </a:spcAft>
                </a:pPr>
                <a14:m>
                  <m:oMathPara xmlns:m="http://schemas.openxmlformats.org/officeDocument/2006/math">
                    <m:oMathParaPr>
                      <m:jc m:val="centerGroup"/>
                    </m:oMathParaPr>
                    <m:oMath xmlns:m="http://schemas.openxmlformats.org/officeDocument/2006/math">
                      <m:f>
                        <m:f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𝐽</m:t>
                          </m:r>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𝒘</m:t>
                          </m:r>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𝒃</m:t>
                          </m:r>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𝑾</m:t>
                              </m:r>
                            </m:e>
                            <m:sup>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𝑙</m:t>
                              </m:r>
                            </m:sup>
                          </m:sSup>
                        </m:den>
                      </m:f>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2"/>
                                    <m:mcJc m:val="center"/>
                                  </m:mcPr>
                                </m:mc>
                              </m:mcs>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mPr>
                            <m:mr>
                              <m:e>
                                <m:m>
                                  <m:mPr>
                                    <m:mcs>
                                      <m:mc>
                                        <m:mcPr>
                                          <m:count m:val="2"/>
                                          <m:mcJc m:val="center"/>
                                        </m:mcPr>
                                      </m:mc>
                                    </m:mcs>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11</m:t>
                                          </m:r>
                                        </m:sub>
                                      </m:sSub>
                                    </m:e>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12</m:t>
                                          </m:r>
                                        </m:sub>
                                      </m:sSub>
                                    </m:e>
                                  </m:mr>
                                  <m:mr>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21</m:t>
                                          </m:r>
                                        </m:sub>
                                      </m:sSub>
                                    </m:e>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22</m:t>
                                          </m:r>
                                        </m:sub>
                                      </m:sSub>
                                    </m:e>
                                  </m:mr>
                                </m:m>
                              </m:e>
                              <m:e>
                                <m:m>
                                  <m:mPr>
                                    <m:mcs>
                                      <m:mc>
                                        <m:mcPr>
                                          <m:count m:val="2"/>
                                          <m:mcJc m:val="center"/>
                                        </m:mcPr>
                                      </m:mc>
                                    </m:mcs>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13</m:t>
                                          </m:r>
                                        </m:sub>
                                      </m:sSub>
                                    </m:e>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14</m:t>
                                          </m:r>
                                        </m:sub>
                                      </m:sSub>
                                    </m:e>
                                  </m:mr>
                                  <m:mr>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23</m:t>
                                          </m:r>
                                        </m:sub>
                                      </m:sSub>
                                    </m:e>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24</m:t>
                                          </m:r>
                                        </m:sub>
                                      </m:sSub>
                                    </m:e>
                                  </m:mr>
                                </m:m>
                              </m:e>
                            </m:mr>
                            <m:mr>
                              <m:e>
                                <m:m>
                                  <m:mPr>
                                    <m:mcs>
                                      <m:mc>
                                        <m:mcPr>
                                          <m:count m:val="2"/>
                                          <m:mcJc m:val="center"/>
                                        </m:mcPr>
                                      </m:mc>
                                    </m:mcs>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31</m:t>
                                          </m:r>
                                        </m:sub>
                                      </m:sSub>
                                    </m:e>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32</m:t>
                                          </m:r>
                                        </m:sub>
                                      </m:sSub>
                                    </m:e>
                                  </m:mr>
                                  <m:mr>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41</m:t>
                                          </m:r>
                                        </m:sub>
                                      </m:sSub>
                                    </m:e>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42</m:t>
                                          </m:r>
                                        </m:sub>
                                      </m:sSub>
                                    </m:e>
                                  </m:mr>
                                </m:m>
                              </m:e>
                              <m:e>
                                <m:m>
                                  <m:mPr>
                                    <m:mcs>
                                      <m:mc>
                                        <m:mcPr>
                                          <m:count m:val="2"/>
                                          <m:mcJc m:val="center"/>
                                        </m:mcPr>
                                      </m:mc>
                                    </m:mcs>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33</m:t>
                                          </m:r>
                                        </m:sub>
                                      </m:sSub>
                                    </m:e>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34</m:t>
                                          </m:r>
                                        </m:sub>
                                      </m:sSub>
                                    </m:e>
                                  </m:mr>
                                  <m:mr>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43</m:t>
                                          </m:r>
                                        </m:sub>
                                      </m:sSub>
                                    </m:e>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44</m:t>
                                          </m:r>
                                        </m:sub>
                                      </m:sSub>
                                    </m:e>
                                  </m:mr>
                                </m:m>
                              </m:e>
                            </m:mr>
                          </m:m>
                        </m:e>
                      </m:d>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2"/>
                                    <m:mcJc m:val="center"/>
                                  </m:mcPr>
                                </m:mc>
                              </m:mcs>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11</m:t>
                                    </m:r>
                                  </m:sub>
                                </m:sSub>
                              </m:e>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12</m:t>
                                    </m:r>
                                  </m:sub>
                                </m:sSub>
                              </m:e>
                            </m:mr>
                            <m:mr>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21</m:t>
                                    </m:r>
                                  </m:sub>
                                </m:sSub>
                              </m:e>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22</m:t>
                                    </m:r>
                                  </m:sub>
                                </m:sSub>
                              </m:e>
                            </m:mr>
                          </m:m>
                        </m:e>
                      </m:d>
                    </m:oMath>
                  </m:oMathPara>
                </a14:m>
                <a:endParaRPr lang="zh-CN" altLang="zh-CN" sz="2400" kern="100" dirty="0">
                  <a:solidFill>
                    <a:schemeClr val="tx1"/>
                  </a:solidFill>
                  <a:cs typeface="Times New Roman" panose="02020603050405020304" pitchFamily="18" charset="0"/>
                </a:endParaRPr>
              </a:p>
            </p:txBody>
          </p:sp>
        </mc:Choice>
        <mc:Fallback xmlns="">
          <p:sp>
            <p:nvSpPr>
              <p:cNvPr id="6" name="矩形 5">
                <a:extLst>
                  <a:ext uri="{FF2B5EF4-FFF2-40B4-BE49-F238E27FC236}">
                    <a16:creationId xmlns="" xmlns:a16="http://schemas.microsoft.com/office/drawing/2014/main" xmlns:a14="http://schemas.microsoft.com/office/drawing/2010/main" id="{E095F230-36C2-4BAD-BE7A-0378D4EA75A3}"/>
                  </a:ext>
                </a:extLst>
              </p:cNvPr>
              <p:cNvSpPr>
                <a:spLocks noRot="1" noChangeAspect="1" noMove="1" noResize="1" noEditPoints="1" noAdjustHandles="1" noChangeArrowheads="1" noChangeShapeType="1" noTextEdit="1"/>
              </p:cNvSpPr>
              <p:nvPr/>
            </p:nvSpPr>
            <p:spPr>
              <a:xfrm>
                <a:off x="611560" y="1844824"/>
                <a:ext cx="10549640" cy="1841273"/>
              </a:xfrm>
              <a:prstGeom prst="rect">
                <a:avLst/>
              </a:prstGeom>
              <a:blipFill rotWithShape="1">
                <a:blip r:embed="rId3"/>
                <a:stretch>
                  <a:fillRect l="-867" t="-23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DF9980BF-AAE7-41BC-A973-809A6EEBE313}"/>
                  </a:ext>
                </a:extLst>
              </p:cNvPr>
              <p:cNvSpPr/>
              <p:nvPr/>
            </p:nvSpPr>
            <p:spPr>
              <a:xfrm>
                <a:off x="611560" y="3720399"/>
                <a:ext cx="9968926" cy="686791"/>
              </a:xfrm>
              <a:prstGeom prst="rect">
                <a:avLst/>
              </a:prstGeom>
            </p:spPr>
            <p:txBody>
              <a:bodyPr wrap="square">
                <a:spAutoFit/>
              </a:bodyPr>
              <a:lstStyle/>
              <a:p>
                <a:pPr algn="just">
                  <a:spcAft>
                    <a:spcPts val="0"/>
                  </a:spcAft>
                </a:pPr>
                <a:r>
                  <a:rPr lang="zh-CN" altLang="zh-CN" sz="2400" kern="100" dirty="0">
                    <a:solidFill>
                      <a:schemeClr val="tx1"/>
                    </a:solidFill>
                    <a:cs typeface="Times New Roman" panose="02020603050405020304" pitchFamily="18" charset="0"/>
                  </a:rPr>
                  <a:t>即：</a:t>
                </a:r>
                <a14:m>
                  <m:oMath xmlns:m="http://schemas.openxmlformats.org/officeDocument/2006/math">
                    <m:f>
                      <m:fPr>
                        <m:ctrlPr>
                          <a:rPr lang="zh-CN" altLang="zh-CN" sz="2400" i="1" kern="100"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𝐽</m:t>
                        </m:r>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𝒘</m:t>
                        </m:r>
                        <m:r>
                          <a:rPr lang="en-US" altLang="zh-CN" sz="2400" b="1"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𝒃</m:t>
                        </m:r>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kern="10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𝑾</m:t>
                            </m:r>
                          </m:e>
                          <m:sup>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𝑙</m:t>
                            </m:r>
                          </m:sup>
                        </m:sSup>
                      </m:den>
                    </m:f>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kern="10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𝐽</m:t>
                        </m:r>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𝒘</m:t>
                        </m:r>
                        <m:r>
                          <a:rPr lang="en-US" altLang="zh-CN" sz="2400" b="1"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𝒃</m:t>
                        </m:r>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kern="10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𝑧</m:t>
                            </m:r>
                          </m:e>
                          <m:sup>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𝑙</m:t>
                            </m:r>
                          </m:sup>
                        </m:sSup>
                      </m:den>
                    </m:f>
                    <m:f>
                      <m:fPr>
                        <m:ctrlPr>
                          <a:rPr lang="zh-CN" altLang="zh-CN" sz="2400" i="1" kern="10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kern="10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𝑧</m:t>
                            </m:r>
                          </m:e>
                          <m:sup>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𝑙</m:t>
                            </m:r>
                          </m:sup>
                        </m:sSup>
                      </m:num>
                      <m:den>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kern="10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𝑾</m:t>
                            </m:r>
                          </m:e>
                          <m:sup>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𝑙</m:t>
                            </m:r>
                          </m:sup>
                        </m:sSup>
                      </m:den>
                    </m:f>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kern="10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𝒂</m:t>
                        </m:r>
                      </m:e>
                      <m:sup>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𝑙</m:t>
                        </m:r>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−1</m:t>
                        </m:r>
                      </m:sup>
                    </m:sSup>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kern="10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𝜹</m:t>
                        </m:r>
                      </m:e>
                      <m:sup>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𝑙</m:t>
                        </m:r>
                      </m:sup>
                    </m:sSup>
                  </m:oMath>
                </a14:m>
                <a:endParaRPr lang="zh-CN" altLang="zh-CN" sz="2400" kern="100" dirty="0">
                  <a:solidFill>
                    <a:srgbClr val="C00000"/>
                  </a:solidFill>
                  <a:cs typeface="Times New Roman" panose="02020603050405020304" pitchFamily="18" charset="0"/>
                </a:endParaRPr>
              </a:p>
            </p:txBody>
          </p:sp>
        </mc:Choice>
        <mc:Fallback xmlns="">
          <p:sp>
            <p:nvSpPr>
              <p:cNvPr id="7" name="矩形 6">
                <a:extLst>
                  <a:ext uri="{FF2B5EF4-FFF2-40B4-BE49-F238E27FC236}">
                    <a16:creationId xmlns="" xmlns:a16="http://schemas.microsoft.com/office/drawing/2014/main" xmlns:a14="http://schemas.microsoft.com/office/drawing/2010/main" id="{DF9980BF-AAE7-41BC-A973-809A6EEBE313}"/>
                  </a:ext>
                </a:extLst>
              </p:cNvPr>
              <p:cNvSpPr>
                <a:spLocks noRot="1" noChangeAspect="1" noMove="1" noResize="1" noEditPoints="1" noAdjustHandles="1" noChangeArrowheads="1" noChangeShapeType="1" noTextEdit="1"/>
              </p:cNvSpPr>
              <p:nvPr/>
            </p:nvSpPr>
            <p:spPr>
              <a:xfrm>
                <a:off x="611560" y="3720399"/>
                <a:ext cx="9968926" cy="686791"/>
              </a:xfrm>
              <a:prstGeom prst="rect">
                <a:avLst/>
              </a:prstGeom>
              <a:blipFill rotWithShape="1">
                <a:blip r:embed="rId4"/>
                <a:stretch>
                  <a:fillRect l="-917" b="-88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03B8EFEC-FD01-4459-81B2-7AAE3E78BAA0}"/>
                  </a:ext>
                </a:extLst>
              </p:cNvPr>
              <p:cNvSpPr/>
              <p:nvPr/>
            </p:nvSpPr>
            <p:spPr>
              <a:xfrm>
                <a:off x="606106" y="4445167"/>
                <a:ext cx="10743211" cy="468205"/>
              </a:xfrm>
              <a:prstGeom prst="rect">
                <a:avLst/>
              </a:prstGeom>
            </p:spPr>
            <p:txBody>
              <a:bodyPr wrap="square">
                <a:spAutoFit/>
              </a:bodyPr>
              <a:lstStyle/>
              <a:p>
                <a:r>
                  <a:rPr lang="zh-CN" altLang="zh-CN" sz="2400" dirty="0">
                    <a:solidFill>
                      <a:schemeClr val="tx1"/>
                    </a:solidFill>
                    <a:cs typeface="Times New Roman" panose="02020603050405020304" pitchFamily="18" charset="0"/>
                  </a:rPr>
                  <a:t>同理，将</a:t>
                </a:r>
                <a14:m>
                  <m:oMath xmlns:m="http://schemas.openxmlformats.org/officeDocument/2006/math">
                    <m:sSup>
                      <m:sSupPr>
                        <m:ctrlPr>
                          <a:rPr lang="zh-CN" altLang="zh-CN" sz="2400" i="1">
                            <a:solidFill>
                              <a:schemeClr val="tx1"/>
                            </a:solidFill>
                            <a:effectLst/>
                            <a:latin typeface="Cambria Math" panose="02040503050406030204" pitchFamily="18" charset="0"/>
                            <a:ea typeface="Cambria Math" panose="02040503050406030204" pitchFamily="18" charset="0"/>
                          </a:rPr>
                        </m:ctrlPr>
                      </m:sSupPr>
                      <m:e>
                        <m:r>
                          <a:rPr lang="en-US" altLang="zh-CN" sz="2400" b="1" i="1">
                            <a:solidFill>
                              <a:schemeClr val="tx1"/>
                            </a:solidFill>
                            <a:latin typeface="Cambria Math" panose="02040503050406030204" pitchFamily="18" charset="0"/>
                            <a:ea typeface="宋体" panose="02010600030101010101" pitchFamily="2" charset="-122"/>
                            <a:cs typeface="Times New Roman" panose="02020603050405020304" pitchFamily="18" charset="0"/>
                          </a:rPr>
                          <m:t>𝜹</m:t>
                        </m:r>
                      </m:e>
                      <m:sup>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𝑙</m:t>
                        </m:r>
                      </m:sup>
                    </m:sSup>
                  </m:oMath>
                </a14:m>
                <a:r>
                  <a:rPr lang="zh-CN" altLang="zh-CN" sz="2400" dirty="0">
                    <a:solidFill>
                      <a:schemeClr val="tx1"/>
                    </a:solidFill>
                    <a:cs typeface="Times New Roman" panose="02020603050405020304" pitchFamily="18" charset="0"/>
                  </a:rPr>
                  <a:t>的各个子矩阵的项分别求和，得到一个误差向量，即为</a:t>
                </a:r>
                <a14:m>
                  <m:oMath xmlns:m="http://schemas.openxmlformats.org/officeDocument/2006/math">
                    <m:r>
                      <a:rPr lang="en-US" altLang="zh-CN" sz="2400" b="1" i="1" smtClean="0">
                        <a:solidFill>
                          <a:schemeClr val="accent6"/>
                        </a:solidFill>
                        <a:latin typeface="Cambria Math" panose="02040503050406030204" pitchFamily="18" charset="0"/>
                        <a:ea typeface="宋体" panose="02010600030101010101" pitchFamily="2" charset="-122"/>
                        <a:cs typeface="Times New Roman" panose="02020603050405020304" pitchFamily="18" charset="0"/>
                      </a:rPr>
                      <m:t>𝒃</m:t>
                    </m:r>
                  </m:oMath>
                </a14:m>
                <a:r>
                  <a:rPr lang="zh-CN" altLang="zh-CN" sz="2400" dirty="0">
                    <a:solidFill>
                      <a:schemeClr val="accent6"/>
                    </a:solidFill>
                    <a:cs typeface="Times New Roman" panose="02020603050405020304" pitchFamily="18" charset="0"/>
                  </a:rPr>
                  <a:t>的梯度</a:t>
                </a:r>
                <a:r>
                  <a:rPr lang="zh-CN" altLang="zh-CN" sz="2400" dirty="0">
                    <a:solidFill>
                      <a:schemeClr val="tx1"/>
                    </a:solidFill>
                    <a:cs typeface="Times New Roman" panose="02020603050405020304" pitchFamily="18" charset="0"/>
                  </a:rPr>
                  <a:t>，即：</a:t>
                </a:r>
                <a:endParaRPr lang="zh-CN" altLang="en-US" sz="2400" dirty="0">
                  <a:solidFill>
                    <a:schemeClr val="tx1"/>
                  </a:solidFill>
                </a:endParaRPr>
              </a:p>
            </p:txBody>
          </p:sp>
        </mc:Choice>
        <mc:Fallback xmlns="">
          <p:sp>
            <p:nvSpPr>
              <p:cNvPr id="8" name="矩形 7">
                <a:extLst>
                  <a:ext uri="{FF2B5EF4-FFF2-40B4-BE49-F238E27FC236}">
                    <a16:creationId xmlns="" xmlns:a16="http://schemas.microsoft.com/office/drawing/2014/main" xmlns:a14="http://schemas.microsoft.com/office/drawing/2010/main" id="{03B8EFEC-FD01-4459-81B2-7AAE3E78BAA0}"/>
                  </a:ext>
                </a:extLst>
              </p:cNvPr>
              <p:cNvSpPr>
                <a:spLocks noRot="1" noChangeAspect="1" noMove="1" noResize="1" noEditPoints="1" noAdjustHandles="1" noChangeArrowheads="1" noChangeShapeType="1" noTextEdit="1"/>
              </p:cNvSpPr>
              <p:nvPr/>
            </p:nvSpPr>
            <p:spPr>
              <a:xfrm>
                <a:off x="606106" y="4445167"/>
                <a:ext cx="10743211" cy="468205"/>
              </a:xfrm>
              <a:prstGeom prst="rect">
                <a:avLst/>
              </a:prstGeom>
              <a:blipFill rotWithShape="1">
                <a:blip r:embed="rId5"/>
                <a:stretch>
                  <a:fillRect l="-851" t="-7792" r="-3687" b="-298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3275506D-062E-436C-9FCF-CD8764AAEDB1}"/>
                  </a:ext>
                </a:extLst>
              </p:cNvPr>
              <p:cNvSpPr/>
              <p:nvPr/>
            </p:nvSpPr>
            <p:spPr>
              <a:xfrm>
                <a:off x="971600" y="5284039"/>
                <a:ext cx="4121644" cy="102329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zh-CN" altLang="en-US" sz="2400" i="1" smtClean="0">
                              <a:solidFill>
                                <a:srgbClr val="C00000"/>
                              </a:solidFill>
                              <a:latin typeface="Cambria Math" panose="02040503050406030204" pitchFamily="18" charset="0"/>
                            </a:rPr>
                          </m:ctrlPr>
                        </m:fPr>
                        <m:num>
                          <m:d>
                            <m:dPr>
                              <m:begChr m:val=""/>
                              <m:ctrlPr>
                                <a:rPr lang="zh-CN" altLang="en-US" sz="2400" i="1">
                                  <a:solidFill>
                                    <a:srgbClr val="C00000"/>
                                  </a:solidFill>
                                  <a:latin typeface="Cambria Math" panose="02040503050406030204" pitchFamily="18" charset="0"/>
                                </a:rPr>
                              </m:ctrlPr>
                            </m:dPr>
                            <m:e>
                              <m:r>
                                <a:rPr lang="zh-CN" altLang="en-US" sz="2400">
                                  <a:solidFill>
                                    <a:srgbClr val="C00000"/>
                                  </a:solidFill>
                                  <a:latin typeface="Cambria Math" panose="02040503050406030204" pitchFamily="18" charset="0"/>
                                </a:rPr>
                                <m:t>𝜕</m:t>
                              </m:r>
                              <m:r>
                                <a:rPr lang="zh-CN" altLang="en-US" sz="2400" i="1">
                                  <a:solidFill>
                                    <a:srgbClr val="C00000"/>
                                  </a:solidFill>
                                  <a:latin typeface="Cambria Math" panose="02040503050406030204" pitchFamily="18" charset="0"/>
                                </a:rPr>
                                <m:t>𝐽</m:t>
                              </m:r>
                              <m:r>
                                <a:rPr lang="zh-CN" altLang="en-US" sz="2400" i="0">
                                  <a:solidFill>
                                    <a:srgbClr val="C00000"/>
                                  </a:solidFill>
                                  <a:latin typeface="Cambria Math" panose="02040503050406030204" pitchFamily="18" charset="0"/>
                                </a:rPr>
                                <m:t>(</m:t>
                              </m:r>
                              <m:r>
                                <a:rPr lang="zh-CN" altLang="en-US" sz="2400" b="1" i="1">
                                  <a:solidFill>
                                    <a:srgbClr val="C00000"/>
                                  </a:solidFill>
                                  <a:latin typeface="Cambria Math" panose="02040503050406030204" pitchFamily="18" charset="0"/>
                                </a:rPr>
                                <m:t>𝒘</m:t>
                              </m:r>
                              <m:r>
                                <a:rPr lang="zh-CN" altLang="en-US" sz="2400" b="0" i="0">
                                  <a:solidFill>
                                    <a:srgbClr val="C00000"/>
                                  </a:solidFill>
                                  <a:latin typeface="Cambria Math" panose="02040503050406030204" pitchFamily="18" charset="0"/>
                                </a:rPr>
                                <m:t>,</m:t>
                              </m:r>
                              <m:r>
                                <a:rPr lang="zh-CN" altLang="en-US" sz="2400" b="1" i="1">
                                  <a:solidFill>
                                    <a:srgbClr val="C00000"/>
                                  </a:solidFill>
                                  <a:latin typeface="Cambria Math" panose="02040503050406030204" pitchFamily="18" charset="0"/>
                                </a:rPr>
                                <m:t>𝒃</m:t>
                              </m:r>
                            </m:e>
                          </m:d>
                        </m:num>
                        <m:den>
                          <m:r>
                            <a:rPr lang="zh-CN" altLang="en-US" sz="2400" b="0" i="0">
                              <a:solidFill>
                                <a:srgbClr val="C00000"/>
                              </a:solidFill>
                              <a:latin typeface="Cambria Math" panose="02040503050406030204" pitchFamily="18" charset="0"/>
                            </a:rPr>
                            <m:t>𝜕</m:t>
                          </m:r>
                          <m:sSup>
                            <m:sSupPr>
                              <m:ctrlPr>
                                <a:rPr lang="zh-CN" altLang="en-US" sz="2400" b="0" i="1">
                                  <a:solidFill>
                                    <a:srgbClr val="C00000"/>
                                  </a:solidFill>
                                  <a:latin typeface="Cambria Math" panose="02040503050406030204" pitchFamily="18" charset="0"/>
                                </a:rPr>
                              </m:ctrlPr>
                            </m:sSupPr>
                            <m:e>
                              <m:r>
                                <a:rPr lang="zh-CN" altLang="en-US" sz="2400" b="1" i="1">
                                  <a:solidFill>
                                    <a:srgbClr val="C00000"/>
                                  </a:solidFill>
                                  <a:latin typeface="Cambria Math" panose="02040503050406030204" pitchFamily="18" charset="0"/>
                                </a:rPr>
                                <m:t>𝒃</m:t>
                              </m:r>
                            </m:e>
                            <m:sup>
                              <m:r>
                                <a:rPr lang="zh-CN" altLang="en-US" sz="2400" b="0" i="1">
                                  <a:solidFill>
                                    <a:srgbClr val="C00000"/>
                                  </a:solidFill>
                                  <a:latin typeface="Cambria Math" panose="02040503050406030204" pitchFamily="18" charset="0"/>
                                </a:rPr>
                                <m:t>𝑙</m:t>
                              </m:r>
                            </m:sup>
                          </m:sSup>
                        </m:den>
                      </m:f>
                      <m:r>
                        <a:rPr lang="zh-CN" altLang="en-US" sz="2400" b="0" i="0">
                          <a:solidFill>
                            <a:srgbClr val="C00000"/>
                          </a:solidFill>
                          <a:latin typeface="Cambria Math" panose="02040503050406030204" pitchFamily="18" charset="0"/>
                        </a:rPr>
                        <m:t>=</m:t>
                      </m:r>
                      <m:nary>
                        <m:naryPr>
                          <m:chr m:val="∑"/>
                          <m:limLoc m:val="undOvr"/>
                          <m:supHide m:val="on"/>
                          <m:ctrlPr>
                            <a:rPr lang="zh-CN" altLang="en-US" sz="2400" b="0" i="1">
                              <a:solidFill>
                                <a:srgbClr val="C00000"/>
                              </a:solidFill>
                              <a:latin typeface="Cambria Math" panose="02040503050406030204" pitchFamily="18" charset="0"/>
                            </a:rPr>
                          </m:ctrlPr>
                        </m:naryPr>
                        <m:sub>
                          <m:r>
                            <a:rPr lang="zh-CN" altLang="en-US" sz="2400" b="0" i="1">
                              <a:solidFill>
                                <a:srgbClr val="C00000"/>
                              </a:solidFill>
                              <a:latin typeface="Cambria Math" panose="02040503050406030204" pitchFamily="18" charset="0"/>
                            </a:rPr>
                            <m:t>𝑢</m:t>
                          </m:r>
                          <m:r>
                            <a:rPr lang="zh-CN" altLang="en-US" sz="2400" b="0" i="0">
                              <a:solidFill>
                                <a:srgbClr val="C00000"/>
                              </a:solidFill>
                              <a:latin typeface="Cambria Math" panose="02040503050406030204" pitchFamily="18" charset="0"/>
                            </a:rPr>
                            <m:t>,</m:t>
                          </m:r>
                          <m:r>
                            <a:rPr lang="zh-CN" altLang="en-US" sz="2400" b="0" i="1">
                              <a:solidFill>
                                <a:srgbClr val="C00000"/>
                              </a:solidFill>
                              <a:latin typeface="Cambria Math" panose="02040503050406030204" pitchFamily="18" charset="0"/>
                            </a:rPr>
                            <m:t>𝑣</m:t>
                          </m:r>
                        </m:sub>
                        <m:sup/>
                        <m:e>
                          <m:sSub>
                            <m:sSubPr>
                              <m:ctrlPr>
                                <a:rPr lang="zh-CN" altLang="en-US" sz="2400" b="0" i="1">
                                  <a:solidFill>
                                    <a:srgbClr val="C00000"/>
                                  </a:solidFill>
                                  <a:latin typeface="Cambria Math" panose="02040503050406030204" pitchFamily="18" charset="0"/>
                                </a:rPr>
                              </m:ctrlPr>
                            </m:sSubPr>
                            <m:e>
                              <m:d>
                                <m:dPr>
                                  <m:ctrlPr>
                                    <a:rPr lang="zh-CN" altLang="en-US" sz="2400" b="0" i="1">
                                      <a:solidFill>
                                        <a:srgbClr val="C00000"/>
                                      </a:solidFill>
                                      <a:latin typeface="Cambria Math" panose="02040503050406030204" pitchFamily="18" charset="0"/>
                                    </a:rPr>
                                  </m:ctrlPr>
                                </m:dPr>
                                <m:e>
                                  <m:sSup>
                                    <m:sSupPr>
                                      <m:ctrlPr>
                                        <a:rPr lang="zh-CN" altLang="en-US" sz="2400" b="0" i="1">
                                          <a:solidFill>
                                            <a:srgbClr val="C00000"/>
                                          </a:solidFill>
                                          <a:latin typeface="Cambria Math" panose="02040503050406030204" pitchFamily="18" charset="0"/>
                                        </a:rPr>
                                      </m:ctrlPr>
                                    </m:sSupPr>
                                    <m:e>
                                      <m:r>
                                        <a:rPr lang="zh-CN" altLang="en-US" sz="2400" b="1" i="1">
                                          <a:solidFill>
                                            <a:srgbClr val="C00000"/>
                                          </a:solidFill>
                                          <a:latin typeface="Cambria Math" panose="02040503050406030204" pitchFamily="18" charset="0"/>
                                        </a:rPr>
                                        <m:t>𝜹</m:t>
                                      </m:r>
                                    </m:e>
                                    <m:sup>
                                      <m:r>
                                        <a:rPr lang="zh-CN" altLang="en-US" sz="2400" b="0" i="1">
                                          <a:solidFill>
                                            <a:srgbClr val="C00000"/>
                                          </a:solidFill>
                                          <a:latin typeface="Cambria Math" panose="02040503050406030204" pitchFamily="18" charset="0"/>
                                        </a:rPr>
                                        <m:t>𝑙</m:t>
                                      </m:r>
                                    </m:sup>
                                  </m:sSup>
                                </m:e>
                              </m:d>
                            </m:e>
                            <m:sub>
                              <m:r>
                                <a:rPr lang="zh-CN" altLang="en-US" sz="2400" b="0" i="1">
                                  <a:solidFill>
                                    <a:srgbClr val="C00000"/>
                                  </a:solidFill>
                                  <a:latin typeface="Cambria Math" panose="02040503050406030204" pitchFamily="18" charset="0"/>
                                </a:rPr>
                                <m:t>𝑢</m:t>
                              </m:r>
                              <m:r>
                                <a:rPr lang="zh-CN" altLang="en-US" sz="2400" b="0" i="0">
                                  <a:solidFill>
                                    <a:srgbClr val="C00000"/>
                                  </a:solidFill>
                                  <a:latin typeface="Cambria Math" panose="02040503050406030204" pitchFamily="18" charset="0"/>
                                </a:rPr>
                                <m:t>,</m:t>
                              </m:r>
                              <m:r>
                                <a:rPr lang="zh-CN" altLang="en-US" sz="2400" b="0" i="1">
                                  <a:solidFill>
                                    <a:srgbClr val="C00000"/>
                                  </a:solidFill>
                                  <a:latin typeface="Cambria Math" panose="02040503050406030204" pitchFamily="18" charset="0"/>
                                </a:rPr>
                                <m:t>𝑣</m:t>
                              </m:r>
                            </m:sub>
                          </m:sSub>
                        </m:e>
                      </m:nary>
                    </m:oMath>
                  </m:oMathPara>
                </a14:m>
                <a:endParaRPr lang="zh-CN" altLang="en-US" sz="2400" dirty="0"/>
              </a:p>
            </p:txBody>
          </p:sp>
        </mc:Choice>
        <mc:Fallback xmlns="">
          <p:sp>
            <p:nvSpPr>
              <p:cNvPr id="9" name="矩形 8">
                <a:extLst>
                  <a:ext uri="{FF2B5EF4-FFF2-40B4-BE49-F238E27FC236}">
                    <a16:creationId xmlns="" xmlns:a16="http://schemas.microsoft.com/office/drawing/2014/main" xmlns:a14="http://schemas.microsoft.com/office/drawing/2010/main" id="{3275506D-062E-436C-9FCF-CD8764AAEDB1}"/>
                  </a:ext>
                </a:extLst>
              </p:cNvPr>
              <p:cNvSpPr>
                <a:spLocks noRot="1" noChangeAspect="1" noMove="1" noResize="1" noEditPoints="1" noAdjustHandles="1" noChangeArrowheads="1" noChangeShapeType="1" noTextEdit="1"/>
              </p:cNvSpPr>
              <p:nvPr/>
            </p:nvSpPr>
            <p:spPr>
              <a:xfrm>
                <a:off x="971600" y="5284039"/>
                <a:ext cx="4121644" cy="1023293"/>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B9CF80F-8CEB-40D4-BE9F-8FB3B00D6A48}"/>
                  </a:ext>
                </a:extLst>
              </p:cNvPr>
              <p:cNvSpPr/>
              <p:nvPr/>
            </p:nvSpPr>
            <p:spPr>
              <a:xfrm>
                <a:off x="4086066" y="5445224"/>
                <a:ext cx="5393974" cy="468205"/>
              </a:xfrm>
              <a:prstGeom prst="rect">
                <a:avLst/>
              </a:prstGeom>
            </p:spPr>
            <p:txBody>
              <a:bodyPr wrap="square">
                <a:spAutoFit/>
              </a:bodyPr>
              <a:lstStyle/>
              <a:p>
                <a:r>
                  <a:rPr lang="zh-CN" altLang="zh-CN" sz="2400" dirty="0">
                    <a:solidFill>
                      <a:schemeClr val="tx1"/>
                    </a:solidFill>
                    <a:cs typeface="Times New Roman" panose="02020603050405020304" pitchFamily="18" charset="0"/>
                  </a:rPr>
                  <a:t>其中，</a:t>
                </a:r>
                <a14:m>
                  <m:oMath xmlns:m="http://schemas.openxmlformats.org/officeDocument/2006/math">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𝑢</m:t>
                    </m:r>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𝑣</m:t>
                    </m:r>
                  </m:oMath>
                </a14:m>
                <a:r>
                  <a:rPr lang="zh-CN" altLang="zh-CN" sz="2400" dirty="0">
                    <a:solidFill>
                      <a:schemeClr val="tx1"/>
                    </a:solidFill>
                    <a:cs typeface="Times New Roman" panose="02020603050405020304" pitchFamily="18" charset="0"/>
                  </a:rPr>
                  <a:t>为矩阵</a:t>
                </a:r>
                <a14:m>
                  <m:oMath xmlns:m="http://schemas.openxmlformats.org/officeDocument/2006/math">
                    <m:sSup>
                      <m:sSupPr>
                        <m:ctrlPr>
                          <a:rPr lang="zh-CN" altLang="zh-CN" sz="2400" i="1">
                            <a:solidFill>
                              <a:schemeClr val="tx1"/>
                            </a:solidFill>
                            <a:effectLst/>
                            <a:latin typeface="Cambria Math" panose="02040503050406030204" pitchFamily="18" charset="0"/>
                            <a:ea typeface="Cambria Math" panose="02040503050406030204" pitchFamily="18" charset="0"/>
                          </a:rPr>
                        </m:ctrlPr>
                      </m:sSupPr>
                      <m:e>
                        <m:r>
                          <a:rPr lang="en-US" altLang="zh-CN" sz="2400" b="1" i="1">
                            <a:solidFill>
                              <a:schemeClr val="tx1"/>
                            </a:solidFill>
                            <a:latin typeface="Cambria Math" panose="02040503050406030204" pitchFamily="18" charset="0"/>
                            <a:ea typeface="宋体" panose="02010600030101010101" pitchFamily="2" charset="-122"/>
                            <a:cs typeface="Times New Roman" panose="02020603050405020304" pitchFamily="18" charset="0"/>
                          </a:rPr>
                          <m:t>𝜹</m:t>
                        </m:r>
                      </m:e>
                      <m:sup>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𝑙</m:t>
                        </m:r>
                      </m:sup>
                    </m:sSup>
                  </m:oMath>
                </a14:m>
                <a:r>
                  <a:rPr lang="zh-CN" altLang="zh-CN" sz="2400" dirty="0">
                    <a:solidFill>
                      <a:schemeClr val="tx1"/>
                    </a:solidFill>
                    <a:cs typeface="Times New Roman" panose="02020603050405020304" pitchFamily="18" charset="0"/>
                  </a:rPr>
                  <a:t>的行和列</a:t>
                </a:r>
                <a:endParaRPr lang="zh-CN" altLang="en-US" sz="2400" dirty="0">
                  <a:solidFill>
                    <a:schemeClr val="tx1"/>
                  </a:solidFill>
                </a:endParaRPr>
              </a:p>
            </p:txBody>
          </p:sp>
        </mc:Choice>
        <mc:Fallback xmlns="">
          <p:sp>
            <p:nvSpPr>
              <p:cNvPr id="12" name="矩形 11">
                <a:extLst>
                  <a:ext uri="{FF2B5EF4-FFF2-40B4-BE49-F238E27FC236}">
                    <a16:creationId xmlns="" xmlns:a16="http://schemas.microsoft.com/office/drawing/2014/main" xmlns:a14="http://schemas.microsoft.com/office/drawing/2010/main" id="{6B9CF80F-8CEB-40D4-BE9F-8FB3B00D6A48}"/>
                  </a:ext>
                </a:extLst>
              </p:cNvPr>
              <p:cNvSpPr>
                <a:spLocks noRot="1" noChangeAspect="1" noMove="1" noResize="1" noEditPoints="1" noAdjustHandles="1" noChangeArrowheads="1" noChangeShapeType="1" noTextEdit="1"/>
              </p:cNvSpPr>
              <p:nvPr/>
            </p:nvSpPr>
            <p:spPr>
              <a:xfrm>
                <a:off x="4086066" y="5445224"/>
                <a:ext cx="5393974" cy="468205"/>
              </a:xfrm>
              <a:prstGeom prst="rect">
                <a:avLst/>
              </a:prstGeom>
              <a:blipFill rotWithShape="1">
                <a:blip r:embed="rId7"/>
                <a:stretch>
                  <a:fillRect l="-1695" t="-7792" b="-298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2158344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卷积神经网络基本流程</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矩形 3">
            <a:extLst>
              <a:ext uri="{FF2B5EF4-FFF2-40B4-BE49-F238E27FC236}">
                <a16:creationId xmlns:a16="http://schemas.microsoft.com/office/drawing/2014/main" id="{6D322592-DD0D-4AF3-905D-3688E84B3EEA}"/>
              </a:ext>
            </a:extLst>
          </p:cNvPr>
          <p:cNvSpPr/>
          <p:nvPr/>
        </p:nvSpPr>
        <p:spPr>
          <a:xfrm>
            <a:off x="611559" y="1087887"/>
            <a:ext cx="4538899" cy="461665"/>
          </a:xfrm>
          <a:prstGeom prst="rect">
            <a:avLst/>
          </a:prstGeom>
        </p:spPr>
        <p:txBody>
          <a:bodyPr wrap="square">
            <a:spAutoFit/>
          </a:bodyPr>
          <a:lstStyle/>
          <a:p>
            <a:r>
              <a:rPr lang="zh-CN" altLang="en-US" sz="2400" b="1" dirty="0">
                <a:cs typeface="Times New Roman" panose="02020603050405020304" pitchFamily="18" charset="0"/>
              </a:rPr>
              <a:t>四．模型优化</a:t>
            </a:r>
            <a:r>
              <a:rPr lang="zh-CN" altLang="en-US" sz="2400" b="1" dirty="0" smtClean="0">
                <a:cs typeface="Times New Roman" panose="02020603050405020304" pitchFamily="18" charset="0"/>
              </a:rPr>
              <a:t>求解</a:t>
            </a:r>
            <a:endParaRPr lang="zh-CN" altLang="en-US" sz="2400" b="1" dirty="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E095F230-36C2-4BAD-BE7A-0378D4EA75A3}"/>
                  </a:ext>
                </a:extLst>
              </p:cNvPr>
              <p:cNvSpPr/>
              <p:nvPr/>
            </p:nvSpPr>
            <p:spPr>
              <a:xfrm>
                <a:off x="611560" y="1844824"/>
                <a:ext cx="10549640" cy="1841273"/>
              </a:xfrm>
              <a:prstGeom prst="rect">
                <a:avLst/>
              </a:prstGeom>
            </p:spPr>
            <p:txBody>
              <a:bodyPr wrap="square">
                <a:spAutoFit/>
              </a:bodyPr>
              <a:lstStyle/>
              <a:p>
                <a:pPr algn="just">
                  <a:spcAft>
                    <a:spcPts val="0"/>
                  </a:spcAft>
                </a:pPr>
                <a:r>
                  <a:rPr lang="zh-CN" altLang="zh-CN" sz="2400" kern="100" dirty="0">
                    <a:solidFill>
                      <a:schemeClr val="tx1"/>
                    </a:solidFill>
                    <a:cs typeface="Times New Roman" panose="02020603050405020304" pitchFamily="18" charset="0"/>
                  </a:rPr>
                  <a:t>用矩阵卷积的形式表示，有：</a:t>
                </a:r>
              </a:p>
              <a:p>
                <a:pPr algn="just">
                  <a:spcAft>
                    <a:spcPts val="0"/>
                  </a:spcAft>
                </a:pPr>
                <a14:m>
                  <m:oMathPara xmlns:m="http://schemas.openxmlformats.org/officeDocument/2006/math">
                    <m:oMathParaPr>
                      <m:jc m:val="centerGroup"/>
                    </m:oMathParaPr>
                    <m:oMath xmlns:m="http://schemas.openxmlformats.org/officeDocument/2006/math">
                      <m:f>
                        <m:f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𝐽</m:t>
                          </m:r>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𝒘</m:t>
                          </m:r>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𝒃</m:t>
                          </m:r>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𝑾</m:t>
                              </m:r>
                            </m:e>
                            <m:sup>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𝑙</m:t>
                              </m:r>
                            </m:sup>
                          </m:sSup>
                        </m:den>
                      </m:f>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2"/>
                                    <m:mcJc m:val="center"/>
                                  </m:mcPr>
                                </m:mc>
                              </m:mcs>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mPr>
                            <m:mr>
                              <m:e>
                                <m:m>
                                  <m:mPr>
                                    <m:mcs>
                                      <m:mc>
                                        <m:mcPr>
                                          <m:count m:val="2"/>
                                          <m:mcJc m:val="center"/>
                                        </m:mcPr>
                                      </m:mc>
                                    </m:mcs>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11</m:t>
                                          </m:r>
                                        </m:sub>
                                      </m:sSub>
                                    </m:e>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12</m:t>
                                          </m:r>
                                        </m:sub>
                                      </m:sSub>
                                    </m:e>
                                  </m:mr>
                                  <m:mr>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21</m:t>
                                          </m:r>
                                        </m:sub>
                                      </m:sSub>
                                    </m:e>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22</m:t>
                                          </m:r>
                                        </m:sub>
                                      </m:sSub>
                                    </m:e>
                                  </m:mr>
                                </m:m>
                              </m:e>
                              <m:e>
                                <m:m>
                                  <m:mPr>
                                    <m:mcs>
                                      <m:mc>
                                        <m:mcPr>
                                          <m:count m:val="2"/>
                                          <m:mcJc m:val="center"/>
                                        </m:mcPr>
                                      </m:mc>
                                    </m:mcs>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13</m:t>
                                          </m:r>
                                        </m:sub>
                                      </m:sSub>
                                    </m:e>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14</m:t>
                                          </m:r>
                                        </m:sub>
                                      </m:sSub>
                                    </m:e>
                                  </m:mr>
                                  <m:mr>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23</m:t>
                                          </m:r>
                                        </m:sub>
                                      </m:sSub>
                                    </m:e>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24</m:t>
                                          </m:r>
                                        </m:sub>
                                      </m:sSub>
                                    </m:e>
                                  </m:mr>
                                </m:m>
                              </m:e>
                            </m:mr>
                            <m:mr>
                              <m:e>
                                <m:m>
                                  <m:mPr>
                                    <m:mcs>
                                      <m:mc>
                                        <m:mcPr>
                                          <m:count m:val="2"/>
                                          <m:mcJc m:val="center"/>
                                        </m:mcPr>
                                      </m:mc>
                                    </m:mcs>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31</m:t>
                                          </m:r>
                                        </m:sub>
                                      </m:sSub>
                                    </m:e>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32</m:t>
                                          </m:r>
                                        </m:sub>
                                      </m:sSub>
                                    </m:e>
                                  </m:mr>
                                  <m:mr>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41</m:t>
                                          </m:r>
                                        </m:sub>
                                      </m:sSub>
                                    </m:e>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42</m:t>
                                          </m:r>
                                        </m:sub>
                                      </m:sSub>
                                    </m:e>
                                  </m:mr>
                                </m:m>
                              </m:e>
                              <m:e>
                                <m:m>
                                  <m:mPr>
                                    <m:mcs>
                                      <m:mc>
                                        <m:mcPr>
                                          <m:count m:val="2"/>
                                          <m:mcJc m:val="center"/>
                                        </m:mcPr>
                                      </m:mc>
                                    </m:mcs>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33</m:t>
                                          </m:r>
                                        </m:sub>
                                      </m:sSub>
                                    </m:e>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34</m:t>
                                          </m:r>
                                        </m:sub>
                                      </m:sSub>
                                    </m:e>
                                  </m:mr>
                                  <m:mr>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43</m:t>
                                          </m:r>
                                        </m:sub>
                                      </m:sSub>
                                    </m:e>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44</m:t>
                                          </m:r>
                                        </m:sub>
                                      </m:sSub>
                                    </m:e>
                                  </m:mr>
                                </m:m>
                              </m:e>
                            </m:mr>
                          </m:m>
                        </m:e>
                      </m:d>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2"/>
                                    <m:mcJc m:val="center"/>
                                  </m:mcPr>
                                </m:mc>
                              </m:mcs>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11</m:t>
                                    </m:r>
                                  </m:sub>
                                </m:sSub>
                              </m:e>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12</m:t>
                                    </m:r>
                                  </m:sub>
                                </m:sSub>
                              </m:e>
                            </m:mr>
                            <m:mr>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21</m:t>
                                    </m:r>
                                  </m:sub>
                                </m:sSub>
                              </m:e>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22</m:t>
                                    </m:r>
                                  </m:sub>
                                </m:sSub>
                              </m:e>
                            </m:mr>
                          </m:m>
                        </m:e>
                      </m:d>
                    </m:oMath>
                  </m:oMathPara>
                </a14:m>
                <a:endParaRPr lang="zh-CN" altLang="zh-CN" sz="2400" kern="100" dirty="0">
                  <a:solidFill>
                    <a:schemeClr val="tx1"/>
                  </a:solidFill>
                  <a:cs typeface="Times New Roman" panose="02020603050405020304" pitchFamily="18" charset="0"/>
                </a:endParaRPr>
              </a:p>
            </p:txBody>
          </p:sp>
        </mc:Choice>
        <mc:Fallback xmlns="">
          <p:sp>
            <p:nvSpPr>
              <p:cNvPr id="6" name="矩形 5">
                <a:extLst>
                  <a:ext uri="{FF2B5EF4-FFF2-40B4-BE49-F238E27FC236}">
                    <a16:creationId xmlns="" xmlns:a16="http://schemas.microsoft.com/office/drawing/2014/main" xmlns:a14="http://schemas.microsoft.com/office/drawing/2010/main" id="{E095F230-36C2-4BAD-BE7A-0378D4EA75A3}"/>
                  </a:ext>
                </a:extLst>
              </p:cNvPr>
              <p:cNvSpPr>
                <a:spLocks noRot="1" noChangeAspect="1" noMove="1" noResize="1" noEditPoints="1" noAdjustHandles="1" noChangeArrowheads="1" noChangeShapeType="1" noTextEdit="1"/>
              </p:cNvSpPr>
              <p:nvPr/>
            </p:nvSpPr>
            <p:spPr>
              <a:xfrm>
                <a:off x="611560" y="1844824"/>
                <a:ext cx="10549640" cy="1841273"/>
              </a:xfrm>
              <a:prstGeom prst="rect">
                <a:avLst/>
              </a:prstGeom>
              <a:blipFill rotWithShape="1">
                <a:blip r:embed="rId3"/>
                <a:stretch>
                  <a:fillRect l="-867" t="-23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DF9980BF-AAE7-41BC-A973-809A6EEBE313}"/>
                  </a:ext>
                </a:extLst>
              </p:cNvPr>
              <p:cNvSpPr/>
              <p:nvPr/>
            </p:nvSpPr>
            <p:spPr>
              <a:xfrm>
                <a:off x="611560" y="3720399"/>
                <a:ext cx="9968926" cy="686791"/>
              </a:xfrm>
              <a:prstGeom prst="rect">
                <a:avLst/>
              </a:prstGeom>
            </p:spPr>
            <p:txBody>
              <a:bodyPr wrap="square">
                <a:spAutoFit/>
              </a:bodyPr>
              <a:lstStyle/>
              <a:p>
                <a:pPr algn="just">
                  <a:spcAft>
                    <a:spcPts val="0"/>
                  </a:spcAft>
                </a:pPr>
                <a:r>
                  <a:rPr lang="zh-CN" altLang="zh-CN" sz="2400" kern="100" dirty="0">
                    <a:solidFill>
                      <a:schemeClr val="tx1"/>
                    </a:solidFill>
                    <a:cs typeface="Times New Roman" panose="02020603050405020304" pitchFamily="18" charset="0"/>
                  </a:rPr>
                  <a:t>即：</a:t>
                </a:r>
                <a14:m>
                  <m:oMath xmlns:m="http://schemas.openxmlformats.org/officeDocument/2006/math">
                    <m:f>
                      <m:fPr>
                        <m:ctrlPr>
                          <a:rPr lang="zh-CN" altLang="zh-CN" sz="2400" i="1" kern="100"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𝐽</m:t>
                        </m:r>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𝒘</m:t>
                        </m:r>
                        <m:r>
                          <a:rPr lang="en-US" altLang="zh-CN" sz="2400" b="1"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𝒃</m:t>
                        </m:r>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kern="10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𝑾</m:t>
                            </m:r>
                          </m:e>
                          <m:sup>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𝑙</m:t>
                            </m:r>
                          </m:sup>
                        </m:sSup>
                      </m:den>
                    </m:f>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kern="10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𝐽</m:t>
                        </m:r>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𝒘</m:t>
                        </m:r>
                        <m:r>
                          <a:rPr lang="en-US" altLang="zh-CN" sz="2400" b="1"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𝒃</m:t>
                        </m:r>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kern="10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𝑧</m:t>
                            </m:r>
                          </m:e>
                          <m:sup>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𝑙</m:t>
                            </m:r>
                          </m:sup>
                        </m:sSup>
                      </m:den>
                    </m:f>
                    <m:f>
                      <m:fPr>
                        <m:ctrlPr>
                          <a:rPr lang="zh-CN" altLang="zh-CN" sz="2400" i="1" kern="10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kern="10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𝑧</m:t>
                            </m:r>
                          </m:e>
                          <m:sup>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𝑙</m:t>
                            </m:r>
                          </m:sup>
                        </m:sSup>
                      </m:num>
                      <m:den>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kern="10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𝑾</m:t>
                            </m:r>
                          </m:e>
                          <m:sup>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𝑙</m:t>
                            </m:r>
                          </m:sup>
                        </m:sSup>
                      </m:den>
                    </m:f>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kern="10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𝒂</m:t>
                        </m:r>
                      </m:e>
                      <m:sup>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𝑙</m:t>
                        </m:r>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−1</m:t>
                        </m:r>
                      </m:sup>
                    </m:sSup>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kern="10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𝜹</m:t>
                        </m:r>
                      </m:e>
                      <m:sup>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𝑙</m:t>
                        </m:r>
                      </m:sup>
                    </m:sSup>
                  </m:oMath>
                </a14:m>
                <a:endParaRPr lang="zh-CN" altLang="zh-CN" sz="2400" kern="100" dirty="0">
                  <a:solidFill>
                    <a:srgbClr val="C00000"/>
                  </a:solidFill>
                  <a:cs typeface="Times New Roman" panose="02020603050405020304" pitchFamily="18" charset="0"/>
                </a:endParaRPr>
              </a:p>
            </p:txBody>
          </p:sp>
        </mc:Choice>
        <mc:Fallback xmlns="">
          <p:sp>
            <p:nvSpPr>
              <p:cNvPr id="7" name="矩形 6">
                <a:extLst>
                  <a:ext uri="{FF2B5EF4-FFF2-40B4-BE49-F238E27FC236}">
                    <a16:creationId xmlns="" xmlns:a16="http://schemas.microsoft.com/office/drawing/2014/main" xmlns:a14="http://schemas.microsoft.com/office/drawing/2010/main" id="{DF9980BF-AAE7-41BC-A973-809A6EEBE313}"/>
                  </a:ext>
                </a:extLst>
              </p:cNvPr>
              <p:cNvSpPr>
                <a:spLocks noRot="1" noChangeAspect="1" noMove="1" noResize="1" noEditPoints="1" noAdjustHandles="1" noChangeArrowheads="1" noChangeShapeType="1" noTextEdit="1"/>
              </p:cNvSpPr>
              <p:nvPr/>
            </p:nvSpPr>
            <p:spPr>
              <a:xfrm>
                <a:off x="611560" y="3720399"/>
                <a:ext cx="9968926" cy="686791"/>
              </a:xfrm>
              <a:prstGeom prst="rect">
                <a:avLst/>
              </a:prstGeom>
              <a:blipFill rotWithShape="1">
                <a:blip r:embed="rId4"/>
                <a:stretch>
                  <a:fillRect l="-917" b="-88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03B8EFEC-FD01-4459-81B2-7AAE3E78BAA0}"/>
                  </a:ext>
                </a:extLst>
              </p:cNvPr>
              <p:cNvSpPr/>
              <p:nvPr/>
            </p:nvSpPr>
            <p:spPr>
              <a:xfrm>
                <a:off x="606106" y="4445167"/>
                <a:ext cx="10743211" cy="468205"/>
              </a:xfrm>
              <a:prstGeom prst="rect">
                <a:avLst/>
              </a:prstGeom>
            </p:spPr>
            <p:txBody>
              <a:bodyPr wrap="square">
                <a:spAutoFit/>
              </a:bodyPr>
              <a:lstStyle/>
              <a:p>
                <a:r>
                  <a:rPr lang="zh-CN" altLang="zh-CN" sz="2400" dirty="0">
                    <a:solidFill>
                      <a:schemeClr val="tx1"/>
                    </a:solidFill>
                    <a:cs typeface="Times New Roman" panose="02020603050405020304" pitchFamily="18" charset="0"/>
                  </a:rPr>
                  <a:t>同理，将</a:t>
                </a:r>
                <a14:m>
                  <m:oMath xmlns:m="http://schemas.openxmlformats.org/officeDocument/2006/math">
                    <m:sSup>
                      <m:sSupPr>
                        <m:ctrlPr>
                          <a:rPr lang="zh-CN" altLang="zh-CN" sz="2400" i="1">
                            <a:solidFill>
                              <a:schemeClr val="tx1"/>
                            </a:solidFill>
                            <a:effectLst/>
                            <a:latin typeface="Cambria Math" panose="02040503050406030204" pitchFamily="18" charset="0"/>
                            <a:ea typeface="Cambria Math" panose="02040503050406030204" pitchFamily="18" charset="0"/>
                          </a:rPr>
                        </m:ctrlPr>
                      </m:sSupPr>
                      <m:e>
                        <m:r>
                          <a:rPr lang="en-US" altLang="zh-CN" sz="2400" b="1" i="1">
                            <a:solidFill>
                              <a:schemeClr val="tx1"/>
                            </a:solidFill>
                            <a:latin typeface="Cambria Math" panose="02040503050406030204" pitchFamily="18" charset="0"/>
                            <a:ea typeface="宋体" panose="02010600030101010101" pitchFamily="2" charset="-122"/>
                            <a:cs typeface="Times New Roman" panose="02020603050405020304" pitchFamily="18" charset="0"/>
                          </a:rPr>
                          <m:t>𝜹</m:t>
                        </m:r>
                      </m:e>
                      <m:sup>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𝑙</m:t>
                        </m:r>
                      </m:sup>
                    </m:sSup>
                  </m:oMath>
                </a14:m>
                <a:r>
                  <a:rPr lang="zh-CN" altLang="zh-CN" sz="2400" dirty="0">
                    <a:solidFill>
                      <a:schemeClr val="tx1"/>
                    </a:solidFill>
                    <a:cs typeface="Times New Roman" panose="02020603050405020304" pitchFamily="18" charset="0"/>
                  </a:rPr>
                  <a:t>的各个子矩阵的项分别求和，得到一个误差向量，即为</a:t>
                </a:r>
                <a14:m>
                  <m:oMath xmlns:m="http://schemas.openxmlformats.org/officeDocument/2006/math">
                    <m:r>
                      <a:rPr lang="en-US" altLang="zh-CN" sz="2400" b="1" i="1" smtClean="0">
                        <a:solidFill>
                          <a:schemeClr val="accent6"/>
                        </a:solidFill>
                        <a:latin typeface="Cambria Math" panose="02040503050406030204" pitchFamily="18" charset="0"/>
                        <a:ea typeface="宋体" panose="02010600030101010101" pitchFamily="2" charset="-122"/>
                        <a:cs typeface="Times New Roman" panose="02020603050405020304" pitchFamily="18" charset="0"/>
                      </a:rPr>
                      <m:t>𝒃</m:t>
                    </m:r>
                  </m:oMath>
                </a14:m>
                <a:r>
                  <a:rPr lang="zh-CN" altLang="zh-CN" sz="2400" dirty="0">
                    <a:solidFill>
                      <a:schemeClr val="accent6"/>
                    </a:solidFill>
                    <a:cs typeface="Times New Roman" panose="02020603050405020304" pitchFamily="18" charset="0"/>
                  </a:rPr>
                  <a:t>的梯度</a:t>
                </a:r>
                <a:r>
                  <a:rPr lang="zh-CN" altLang="zh-CN" sz="2400" dirty="0">
                    <a:solidFill>
                      <a:schemeClr val="tx1"/>
                    </a:solidFill>
                    <a:cs typeface="Times New Roman" panose="02020603050405020304" pitchFamily="18" charset="0"/>
                  </a:rPr>
                  <a:t>，即：</a:t>
                </a:r>
                <a:endParaRPr lang="zh-CN" altLang="en-US" sz="2400" dirty="0">
                  <a:solidFill>
                    <a:schemeClr val="tx1"/>
                  </a:solidFill>
                </a:endParaRPr>
              </a:p>
            </p:txBody>
          </p:sp>
        </mc:Choice>
        <mc:Fallback xmlns="">
          <p:sp>
            <p:nvSpPr>
              <p:cNvPr id="8" name="矩形 7">
                <a:extLst>
                  <a:ext uri="{FF2B5EF4-FFF2-40B4-BE49-F238E27FC236}">
                    <a16:creationId xmlns="" xmlns:a16="http://schemas.microsoft.com/office/drawing/2014/main" xmlns:a14="http://schemas.microsoft.com/office/drawing/2010/main" id="{03B8EFEC-FD01-4459-81B2-7AAE3E78BAA0}"/>
                  </a:ext>
                </a:extLst>
              </p:cNvPr>
              <p:cNvSpPr>
                <a:spLocks noRot="1" noChangeAspect="1" noMove="1" noResize="1" noEditPoints="1" noAdjustHandles="1" noChangeArrowheads="1" noChangeShapeType="1" noTextEdit="1"/>
              </p:cNvSpPr>
              <p:nvPr/>
            </p:nvSpPr>
            <p:spPr>
              <a:xfrm>
                <a:off x="606106" y="4445167"/>
                <a:ext cx="10743211" cy="468205"/>
              </a:xfrm>
              <a:prstGeom prst="rect">
                <a:avLst/>
              </a:prstGeom>
              <a:blipFill rotWithShape="1">
                <a:blip r:embed="rId5"/>
                <a:stretch>
                  <a:fillRect l="-851" t="-7792" r="-3687" b="-298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3275506D-062E-436C-9FCF-CD8764AAEDB1}"/>
                  </a:ext>
                </a:extLst>
              </p:cNvPr>
              <p:cNvSpPr/>
              <p:nvPr/>
            </p:nvSpPr>
            <p:spPr>
              <a:xfrm>
                <a:off x="971600" y="5284039"/>
                <a:ext cx="4121644" cy="102329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zh-CN" altLang="en-US" sz="2400" i="1" smtClean="0">
                              <a:solidFill>
                                <a:srgbClr val="C00000"/>
                              </a:solidFill>
                              <a:latin typeface="Cambria Math" panose="02040503050406030204" pitchFamily="18" charset="0"/>
                            </a:rPr>
                          </m:ctrlPr>
                        </m:fPr>
                        <m:num>
                          <m:d>
                            <m:dPr>
                              <m:begChr m:val=""/>
                              <m:ctrlPr>
                                <a:rPr lang="zh-CN" altLang="en-US" sz="2400" i="1">
                                  <a:solidFill>
                                    <a:srgbClr val="C00000"/>
                                  </a:solidFill>
                                  <a:latin typeface="Cambria Math" panose="02040503050406030204" pitchFamily="18" charset="0"/>
                                </a:rPr>
                              </m:ctrlPr>
                            </m:dPr>
                            <m:e>
                              <m:r>
                                <a:rPr lang="zh-CN" altLang="en-US" sz="2400">
                                  <a:solidFill>
                                    <a:srgbClr val="C00000"/>
                                  </a:solidFill>
                                  <a:latin typeface="Cambria Math" panose="02040503050406030204" pitchFamily="18" charset="0"/>
                                </a:rPr>
                                <m:t>𝜕</m:t>
                              </m:r>
                              <m:r>
                                <a:rPr lang="zh-CN" altLang="en-US" sz="2400" i="1">
                                  <a:solidFill>
                                    <a:srgbClr val="C00000"/>
                                  </a:solidFill>
                                  <a:latin typeface="Cambria Math" panose="02040503050406030204" pitchFamily="18" charset="0"/>
                                </a:rPr>
                                <m:t>𝐽</m:t>
                              </m:r>
                              <m:r>
                                <a:rPr lang="zh-CN" altLang="en-US" sz="2400" i="0">
                                  <a:solidFill>
                                    <a:srgbClr val="C00000"/>
                                  </a:solidFill>
                                  <a:latin typeface="Cambria Math" panose="02040503050406030204" pitchFamily="18" charset="0"/>
                                </a:rPr>
                                <m:t>(</m:t>
                              </m:r>
                              <m:r>
                                <a:rPr lang="zh-CN" altLang="en-US" sz="2400" b="1" i="1">
                                  <a:solidFill>
                                    <a:srgbClr val="C00000"/>
                                  </a:solidFill>
                                  <a:latin typeface="Cambria Math" panose="02040503050406030204" pitchFamily="18" charset="0"/>
                                </a:rPr>
                                <m:t>𝒘</m:t>
                              </m:r>
                              <m:r>
                                <a:rPr lang="zh-CN" altLang="en-US" sz="2400" b="0" i="0">
                                  <a:solidFill>
                                    <a:srgbClr val="C00000"/>
                                  </a:solidFill>
                                  <a:latin typeface="Cambria Math" panose="02040503050406030204" pitchFamily="18" charset="0"/>
                                </a:rPr>
                                <m:t>,</m:t>
                              </m:r>
                              <m:r>
                                <a:rPr lang="zh-CN" altLang="en-US" sz="2400" b="1" i="1">
                                  <a:solidFill>
                                    <a:srgbClr val="C00000"/>
                                  </a:solidFill>
                                  <a:latin typeface="Cambria Math" panose="02040503050406030204" pitchFamily="18" charset="0"/>
                                </a:rPr>
                                <m:t>𝒃</m:t>
                              </m:r>
                            </m:e>
                          </m:d>
                        </m:num>
                        <m:den>
                          <m:r>
                            <a:rPr lang="zh-CN" altLang="en-US" sz="2400" b="0" i="0">
                              <a:solidFill>
                                <a:srgbClr val="C00000"/>
                              </a:solidFill>
                              <a:latin typeface="Cambria Math" panose="02040503050406030204" pitchFamily="18" charset="0"/>
                            </a:rPr>
                            <m:t>𝜕</m:t>
                          </m:r>
                          <m:sSup>
                            <m:sSupPr>
                              <m:ctrlPr>
                                <a:rPr lang="zh-CN" altLang="en-US" sz="2400" b="0" i="1">
                                  <a:solidFill>
                                    <a:srgbClr val="C00000"/>
                                  </a:solidFill>
                                  <a:latin typeface="Cambria Math" panose="02040503050406030204" pitchFamily="18" charset="0"/>
                                </a:rPr>
                              </m:ctrlPr>
                            </m:sSupPr>
                            <m:e>
                              <m:r>
                                <a:rPr lang="zh-CN" altLang="en-US" sz="2400" b="1" i="1">
                                  <a:solidFill>
                                    <a:srgbClr val="C00000"/>
                                  </a:solidFill>
                                  <a:latin typeface="Cambria Math" panose="02040503050406030204" pitchFamily="18" charset="0"/>
                                </a:rPr>
                                <m:t>𝒃</m:t>
                              </m:r>
                            </m:e>
                            <m:sup>
                              <m:r>
                                <a:rPr lang="zh-CN" altLang="en-US" sz="2400" b="0" i="1">
                                  <a:solidFill>
                                    <a:srgbClr val="C00000"/>
                                  </a:solidFill>
                                  <a:latin typeface="Cambria Math" panose="02040503050406030204" pitchFamily="18" charset="0"/>
                                </a:rPr>
                                <m:t>𝑙</m:t>
                              </m:r>
                            </m:sup>
                          </m:sSup>
                        </m:den>
                      </m:f>
                      <m:r>
                        <a:rPr lang="zh-CN" altLang="en-US" sz="2400" b="0" i="0">
                          <a:solidFill>
                            <a:srgbClr val="C00000"/>
                          </a:solidFill>
                          <a:latin typeface="Cambria Math" panose="02040503050406030204" pitchFamily="18" charset="0"/>
                        </a:rPr>
                        <m:t>=</m:t>
                      </m:r>
                      <m:nary>
                        <m:naryPr>
                          <m:chr m:val="∑"/>
                          <m:limLoc m:val="undOvr"/>
                          <m:supHide m:val="on"/>
                          <m:ctrlPr>
                            <a:rPr lang="zh-CN" altLang="en-US" sz="2400" b="0" i="1">
                              <a:solidFill>
                                <a:srgbClr val="C00000"/>
                              </a:solidFill>
                              <a:latin typeface="Cambria Math" panose="02040503050406030204" pitchFamily="18" charset="0"/>
                            </a:rPr>
                          </m:ctrlPr>
                        </m:naryPr>
                        <m:sub>
                          <m:r>
                            <a:rPr lang="zh-CN" altLang="en-US" sz="2400" b="0" i="1">
                              <a:solidFill>
                                <a:srgbClr val="C00000"/>
                              </a:solidFill>
                              <a:latin typeface="Cambria Math" panose="02040503050406030204" pitchFamily="18" charset="0"/>
                            </a:rPr>
                            <m:t>𝑢</m:t>
                          </m:r>
                          <m:r>
                            <a:rPr lang="zh-CN" altLang="en-US" sz="2400" b="0" i="0">
                              <a:solidFill>
                                <a:srgbClr val="C00000"/>
                              </a:solidFill>
                              <a:latin typeface="Cambria Math" panose="02040503050406030204" pitchFamily="18" charset="0"/>
                            </a:rPr>
                            <m:t>,</m:t>
                          </m:r>
                          <m:r>
                            <a:rPr lang="zh-CN" altLang="en-US" sz="2400" b="0" i="1">
                              <a:solidFill>
                                <a:srgbClr val="C00000"/>
                              </a:solidFill>
                              <a:latin typeface="Cambria Math" panose="02040503050406030204" pitchFamily="18" charset="0"/>
                            </a:rPr>
                            <m:t>𝑣</m:t>
                          </m:r>
                        </m:sub>
                        <m:sup/>
                        <m:e>
                          <m:sSub>
                            <m:sSubPr>
                              <m:ctrlPr>
                                <a:rPr lang="zh-CN" altLang="en-US" sz="2400" b="0" i="1">
                                  <a:solidFill>
                                    <a:srgbClr val="C00000"/>
                                  </a:solidFill>
                                  <a:latin typeface="Cambria Math" panose="02040503050406030204" pitchFamily="18" charset="0"/>
                                </a:rPr>
                              </m:ctrlPr>
                            </m:sSubPr>
                            <m:e>
                              <m:d>
                                <m:dPr>
                                  <m:ctrlPr>
                                    <a:rPr lang="zh-CN" altLang="en-US" sz="2400" b="0" i="1">
                                      <a:solidFill>
                                        <a:srgbClr val="C00000"/>
                                      </a:solidFill>
                                      <a:latin typeface="Cambria Math" panose="02040503050406030204" pitchFamily="18" charset="0"/>
                                    </a:rPr>
                                  </m:ctrlPr>
                                </m:dPr>
                                <m:e>
                                  <m:sSup>
                                    <m:sSupPr>
                                      <m:ctrlPr>
                                        <a:rPr lang="zh-CN" altLang="en-US" sz="2400" b="0" i="1">
                                          <a:solidFill>
                                            <a:srgbClr val="C00000"/>
                                          </a:solidFill>
                                          <a:latin typeface="Cambria Math" panose="02040503050406030204" pitchFamily="18" charset="0"/>
                                        </a:rPr>
                                      </m:ctrlPr>
                                    </m:sSupPr>
                                    <m:e>
                                      <m:r>
                                        <a:rPr lang="zh-CN" altLang="en-US" sz="2400" b="1" i="1">
                                          <a:solidFill>
                                            <a:srgbClr val="C00000"/>
                                          </a:solidFill>
                                          <a:latin typeface="Cambria Math" panose="02040503050406030204" pitchFamily="18" charset="0"/>
                                        </a:rPr>
                                        <m:t>𝜹</m:t>
                                      </m:r>
                                    </m:e>
                                    <m:sup>
                                      <m:r>
                                        <a:rPr lang="zh-CN" altLang="en-US" sz="2400" b="0" i="1">
                                          <a:solidFill>
                                            <a:srgbClr val="C00000"/>
                                          </a:solidFill>
                                          <a:latin typeface="Cambria Math" panose="02040503050406030204" pitchFamily="18" charset="0"/>
                                        </a:rPr>
                                        <m:t>𝑙</m:t>
                                      </m:r>
                                    </m:sup>
                                  </m:sSup>
                                </m:e>
                              </m:d>
                            </m:e>
                            <m:sub>
                              <m:r>
                                <a:rPr lang="zh-CN" altLang="en-US" sz="2400" b="0" i="1">
                                  <a:solidFill>
                                    <a:srgbClr val="C00000"/>
                                  </a:solidFill>
                                  <a:latin typeface="Cambria Math" panose="02040503050406030204" pitchFamily="18" charset="0"/>
                                </a:rPr>
                                <m:t>𝑢</m:t>
                              </m:r>
                              <m:r>
                                <a:rPr lang="zh-CN" altLang="en-US" sz="2400" b="0" i="0">
                                  <a:solidFill>
                                    <a:srgbClr val="C00000"/>
                                  </a:solidFill>
                                  <a:latin typeface="Cambria Math" panose="02040503050406030204" pitchFamily="18" charset="0"/>
                                </a:rPr>
                                <m:t>,</m:t>
                              </m:r>
                              <m:r>
                                <a:rPr lang="zh-CN" altLang="en-US" sz="2400" b="0" i="1">
                                  <a:solidFill>
                                    <a:srgbClr val="C00000"/>
                                  </a:solidFill>
                                  <a:latin typeface="Cambria Math" panose="02040503050406030204" pitchFamily="18" charset="0"/>
                                </a:rPr>
                                <m:t>𝑣</m:t>
                              </m:r>
                            </m:sub>
                          </m:sSub>
                        </m:e>
                      </m:nary>
                    </m:oMath>
                  </m:oMathPara>
                </a14:m>
                <a:endParaRPr lang="zh-CN" altLang="en-US" sz="2400" dirty="0"/>
              </a:p>
            </p:txBody>
          </p:sp>
        </mc:Choice>
        <mc:Fallback xmlns="">
          <p:sp>
            <p:nvSpPr>
              <p:cNvPr id="9" name="矩形 8">
                <a:extLst>
                  <a:ext uri="{FF2B5EF4-FFF2-40B4-BE49-F238E27FC236}">
                    <a16:creationId xmlns="" xmlns:a16="http://schemas.microsoft.com/office/drawing/2014/main" xmlns:a14="http://schemas.microsoft.com/office/drawing/2010/main" id="{3275506D-062E-436C-9FCF-CD8764AAEDB1}"/>
                  </a:ext>
                </a:extLst>
              </p:cNvPr>
              <p:cNvSpPr>
                <a:spLocks noRot="1" noChangeAspect="1" noMove="1" noResize="1" noEditPoints="1" noAdjustHandles="1" noChangeArrowheads="1" noChangeShapeType="1" noTextEdit="1"/>
              </p:cNvSpPr>
              <p:nvPr/>
            </p:nvSpPr>
            <p:spPr>
              <a:xfrm>
                <a:off x="971600" y="5284039"/>
                <a:ext cx="4121644" cy="1023293"/>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B9CF80F-8CEB-40D4-BE9F-8FB3B00D6A48}"/>
                  </a:ext>
                </a:extLst>
              </p:cNvPr>
              <p:cNvSpPr/>
              <p:nvPr/>
            </p:nvSpPr>
            <p:spPr>
              <a:xfrm>
                <a:off x="4086066" y="5445224"/>
                <a:ext cx="5393974" cy="468205"/>
              </a:xfrm>
              <a:prstGeom prst="rect">
                <a:avLst/>
              </a:prstGeom>
            </p:spPr>
            <p:txBody>
              <a:bodyPr wrap="square">
                <a:spAutoFit/>
              </a:bodyPr>
              <a:lstStyle/>
              <a:p>
                <a:r>
                  <a:rPr lang="zh-CN" altLang="zh-CN" sz="2400" dirty="0">
                    <a:solidFill>
                      <a:schemeClr val="tx1"/>
                    </a:solidFill>
                    <a:cs typeface="Times New Roman" panose="02020603050405020304" pitchFamily="18" charset="0"/>
                  </a:rPr>
                  <a:t>其中，</a:t>
                </a:r>
                <a14:m>
                  <m:oMath xmlns:m="http://schemas.openxmlformats.org/officeDocument/2006/math">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𝑢</m:t>
                    </m:r>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𝑣</m:t>
                    </m:r>
                  </m:oMath>
                </a14:m>
                <a:r>
                  <a:rPr lang="zh-CN" altLang="zh-CN" sz="2400" dirty="0">
                    <a:solidFill>
                      <a:schemeClr val="tx1"/>
                    </a:solidFill>
                    <a:cs typeface="Times New Roman" panose="02020603050405020304" pitchFamily="18" charset="0"/>
                  </a:rPr>
                  <a:t>为矩阵</a:t>
                </a:r>
                <a14:m>
                  <m:oMath xmlns:m="http://schemas.openxmlformats.org/officeDocument/2006/math">
                    <m:sSup>
                      <m:sSupPr>
                        <m:ctrlPr>
                          <a:rPr lang="zh-CN" altLang="zh-CN" sz="2400" i="1">
                            <a:solidFill>
                              <a:schemeClr val="tx1"/>
                            </a:solidFill>
                            <a:effectLst/>
                            <a:latin typeface="Cambria Math" panose="02040503050406030204" pitchFamily="18" charset="0"/>
                            <a:ea typeface="Cambria Math" panose="02040503050406030204" pitchFamily="18" charset="0"/>
                          </a:rPr>
                        </m:ctrlPr>
                      </m:sSupPr>
                      <m:e>
                        <m:r>
                          <a:rPr lang="en-US" altLang="zh-CN" sz="2400" b="1" i="1">
                            <a:solidFill>
                              <a:schemeClr val="tx1"/>
                            </a:solidFill>
                            <a:latin typeface="Cambria Math" panose="02040503050406030204" pitchFamily="18" charset="0"/>
                            <a:ea typeface="宋体" panose="02010600030101010101" pitchFamily="2" charset="-122"/>
                            <a:cs typeface="Times New Roman" panose="02020603050405020304" pitchFamily="18" charset="0"/>
                          </a:rPr>
                          <m:t>𝜹</m:t>
                        </m:r>
                      </m:e>
                      <m:sup>
                        <m:r>
                          <a:rPr lang="en-US" altLang="zh-CN" sz="2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𝑙</m:t>
                        </m:r>
                      </m:sup>
                    </m:sSup>
                  </m:oMath>
                </a14:m>
                <a:r>
                  <a:rPr lang="zh-CN" altLang="zh-CN" sz="2400" dirty="0">
                    <a:solidFill>
                      <a:schemeClr val="tx1"/>
                    </a:solidFill>
                    <a:cs typeface="Times New Roman" panose="02020603050405020304" pitchFamily="18" charset="0"/>
                  </a:rPr>
                  <a:t>的行和列</a:t>
                </a:r>
                <a:endParaRPr lang="zh-CN" altLang="en-US" sz="2400" dirty="0">
                  <a:solidFill>
                    <a:schemeClr val="tx1"/>
                  </a:solidFill>
                </a:endParaRPr>
              </a:p>
            </p:txBody>
          </p:sp>
        </mc:Choice>
        <mc:Fallback xmlns="">
          <p:sp>
            <p:nvSpPr>
              <p:cNvPr id="12" name="矩形 11">
                <a:extLst>
                  <a:ext uri="{FF2B5EF4-FFF2-40B4-BE49-F238E27FC236}">
                    <a16:creationId xmlns="" xmlns:a16="http://schemas.microsoft.com/office/drawing/2014/main" xmlns:a14="http://schemas.microsoft.com/office/drawing/2010/main" id="{6B9CF80F-8CEB-40D4-BE9F-8FB3B00D6A48}"/>
                  </a:ext>
                </a:extLst>
              </p:cNvPr>
              <p:cNvSpPr>
                <a:spLocks noRot="1" noChangeAspect="1" noMove="1" noResize="1" noEditPoints="1" noAdjustHandles="1" noChangeArrowheads="1" noChangeShapeType="1" noTextEdit="1"/>
              </p:cNvSpPr>
              <p:nvPr/>
            </p:nvSpPr>
            <p:spPr>
              <a:xfrm>
                <a:off x="4086066" y="5445224"/>
                <a:ext cx="5393974" cy="468205"/>
              </a:xfrm>
              <a:prstGeom prst="rect">
                <a:avLst/>
              </a:prstGeom>
              <a:blipFill rotWithShape="1">
                <a:blip r:embed="rId7"/>
                <a:stretch>
                  <a:fillRect l="-1695" t="-7792" b="-298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7070508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卷积神经网络基本流程</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矩形 3">
            <a:extLst>
              <a:ext uri="{FF2B5EF4-FFF2-40B4-BE49-F238E27FC236}">
                <a16:creationId xmlns:a16="http://schemas.microsoft.com/office/drawing/2014/main" id="{6D322592-DD0D-4AF3-905D-3688E84B3EEA}"/>
              </a:ext>
            </a:extLst>
          </p:cNvPr>
          <p:cNvSpPr/>
          <p:nvPr/>
        </p:nvSpPr>
        <p:spPr>
          <a:xfrm>
            <a:off x="611559" y="1087887"/>
            <a:ext cx="4538899" cy="461665"/>
          </a:xfrm>
          <a:prstGeom prst="rect">
            <a:avLst/>
          </a:prstGeom>
        </p:spPr>
        <p:txBody>
          <a:bodyPr wrap="square">
            <a:spAutoFit/>
          </a:bodyPr>
          <a:lstStyle/>
          <a:p>
            <a:r>
              <a:rPr lang="zh-CN" altLang="en-US" sz="2400" b="1" dirty="0" smtClean="0">
                <a:cs typeface="Times New Roman" panose="02020603050405020304" pitchFamily="18" charset="0"/>
              </a:rPr>
              <a:t>五．</a:t>
            </a:r>
            <a:r>
              <a:rPr lang="zh-CN" altLang="en-US" sz="2400" b="1" dirty="0">
                <a:cs typeface="Times New Roman" panose="02020603050405020304" pitchFamily="18" charset="0"/>
              </a:rPr>
              <a:t>验证模型性能</a:t>
            </a:r>
          </a:p>
        </p:txBody>
      </p:sp>
      <p:sp>
        <p:nvSpPr>
          <p:cNvPr id="10" name="矩形 9">
            <a:extLst>
              <a:ext uri="{FF2B5EF4-FFF2-40B4-BE49-F238E27FC236}">
                <a16:creationId xmlns:a16="http://schemas.microsoft.com/office/drawing/2014/main" id="{191C6A9D-2AB9-4857-82C0-4E82D81DAB49}"/>
              </a:ext>
            </a:extLst>
          </p:cNvPr>
          <p:cNvSpPr/>
          <p:nvPr/>
        </p:nvSpPr>
        <p:spPr>
          <a:xfrm>
            <a:off x="809327" y="2636912"/>
            <a:ext cx="10405519" cy="1865126"/>
          </a:xfrm>
          <a:prstGeom prst="rect">
            <a:avLst/>
          </a:prstGeom>
        </p:spPr>
        <p:txBody>
          <a:bodyPr wrap="square">
            <a:spAutoFit/>
          </a:bodyPr>
          <a:lstStyle/>
          <a:p>
            <a:pPr algn="just">
              <a:lnSpc>
                <a:spcPct val="120000"/>
              </a:lnSpc>
              <a:spcAft>
                <a:spcPts val="0"/>
              </a:spcAft>
            </a:pPr>
            <a:r>
              <a:rPr lang="zh-CN" altLang="zh-CN" sz="2400" kern="100" dirty="0">
                <a:solidFill>
                  <a:schemeClr val="tx1"/>
                </a:solidFill>
                <a:cs typeface="Times New Roman" panose="02020603050405020304" pitchFamily="18" charset="0"/>
              </a:rPr>
              <a:t>与传统神经网络类似，在完成模型训练过程之后还需使用测试集对卷积神经网络的性能进行测试，常用的模型性能测试方法包括</a:t>
            </a:r>
            <a:r>
              <a:rPr lang="zh-CN" altLang="zh-CN" sz="2400" kern="100" dirty="0">
                <a:solidFill>
                  <a:schemeClr val="accent6"/>
                </a:solidFill>
                <a:cs typeface="Times New Roman" panose="02020603050405020304" pitchFamily="18" charset="0"/>
              </a:rPr>
              <a:t>留出法</a:t>
            </a:r>
            <a:r>
              <a:rPr lang="zh-CN" altLang="zh-CN" sz="2400" kern="100" dirty="0">
                <a:solidFill>
                  <a:schemeClr val="tx1"/>
                </a:solidFill>
                <a:cs typeface="Times New Roman" panose="02020603050405020304" pitchFamily="18" charset="0"/>
              </a:rPr>
              <a:t>、</a:t>
            </a:r>
            <a:r>
              <a:rPr lang="zh-CN" altLang="zh-CN" sz="2400" kern="100" dirty="0">
                <a:solidFill>
                  <a:schemeClr val="accent6"/>
                </a:solidFill>
                <a:cs typeface="Times New Roman" panose="02020603050405020304" pitchFamily="18" charset="0"/>
              </a:rPr>
              <a:t>交叉验证法</a:t>
            </a:r>
            <a:r>
              <a:rPr lang="zh-CN" altLang="zh-CN" sz="2400" kern="100" dirty="0">
                <a:solidFill>
                  <a:schemeClr val="tx1"/>
                </a:solidFill>
                <a:cs typeface="Times New Roman" panose="02020603050405020304" pitchFamily="18" charset="0"/>
              </a:rPr>
              <a:t>等。若优化模型未达到给定的任务需求，则还需调整模型的超参数并进行重新训练，若模型以达到任务需求则可直接输出该模型并将其用于解决实际问题。</a:t>
            </a:r>
          </a:p>
        </p:txBody>
      </p:sp>
    </p:spTree>
    <p:extLst>
      <p:ext uri="{BB962C8B-B14F-4D97-AF65-F5344CB8AC3E}">
        <p14:creationId xmlns:p14="http://schemas.microsoft.com/office/powerpoint/2010/main" val="100851292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卷积神经网络</a:t>
            </a:r>
            <a:r>
              <a:rPr lang="en-US" altLang="zh-CN"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基本网络模型</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45A86B4C-FF40-46B9-902F-83202B693A66}"/>
                  </a:ext>
                </a:extLst>
              </p:cNvPr>
              <p:cNvSpPr/>
              <p:nvPr/>
            </p:nvSpPr>
            <p:spPr>
              <a:xfrm>
                <a:off x="815987" y="1259692"/>
                <a:ext cx="10924909" cy="830997"/>
              </a:xfrm>
              <a:prstGeom prst="rect">
                <a:avLst/>
              </a:prstGeom>
            </p:spPr>
            <p:txBody>
              <a:bodyPr wrap="square">
                <a:spAutoFit/>
              </a:bodyPr>
              <a:lstStyle/>
              <a:p>
                <a14:m>
                  <m:oMath xmlns:m="http://schemas.openxmlformats.org/officeDocument/2006/math">
                    <m:r>
                      <m:rPr>
                        <m:sty m:val="p"/>
                      </m:rPr>
                      <a:rPr lang="en-US" altLang="zh-CN" sz="2400" smtClean="0">
                        <a:solidFill>
                          <a:schemeClr val="accent6"/>
                        </a:solidFill>
                        <a:latin typeface="Cambria Math" panose="02040503050406030204" pitchFamily="18" charset="0"/>
                        <a:ea typeface="宋体" panose="02010600030101010101" pitchFamily="2" charset="-122"/>
                        <a:cs typeface="Times New Roman" panose="02020603050405020304" pitchFamily="18" charset="0"/>
                      </a:rPr>
                      <m:t>LeNet</m:t>
                    </m:r>
                  </m:oMath>
                </a14:m>
                <a:r>
                  <a:rPr lang="zh-CN" altLang="zh-CN" sz="2400" dirty="0">
                    <a:solidFill>
                      <a:schemeClr val="tx1"/>
                    </a:solidFill>
                    <a:cs typeface="Times New Roman" panose="02020603050405020304" pitchFamily="18" charset="0"/>
                  </a:rPr>
                  <a:t>是第一个成功取得应用效果的卷积神经网络。</a:t>
                </a:r>
                <a14:m>
                  <m:oMath xmlns:m="http://schemas.openxmlformats.org/officeDocument/2006/math">
                    <m:r>
                      <m:rPr>
                        <m:sty m:val="p"/>
                      </m:rPr>
                      <a:rPr lang="en-US" altLang="zh-CN" sz="2400">
                        <a:solidFill>
                          <a:schemeClr val="tx1"/>
                        </a:solidFill>
                        <a:latin typeface="Cambria Math" panose="02040503050406030204" pitchFamily="18" charset="0"/>
                        <a:ea typeface="宋体" panose="02010600030101010101" pitchFamily="2" charset="-122"/>
                        <a:cs typeface="Times New Roman" panose="02020603050405020304" pitchFamily="18" charset="0"/>
                      </a:rPr>
                      <m:t>LeNet</m:t>
                    </m:r>
                  </m:oMath>
                </a14:m>
                <a:r>
                  <a:rPr lang="zh-CN" altLang="zh-CN" sz="2400" dirty="0">
                    <a:solidFill>
                      <a:schemeClr val="tx1"/>
                    </a:solidFill>
                    <a:cs typeface="Times New Roman" panose="02020603050405020304" pitchFamily="18" charset="0"/>
                  </a:rPr>
                  <a:t>是为了解决手写数字识别任务而提出的，并成功应用到了银行支票上的数字识别等实际任务当中。</a:t>
                </a:r>
                <a:endParaRPr lang="zh-CN" altLang="en-US" sz="2400" dirty="0">
                  <a:solidFill>
                    <a:schemeClr val="tx1"/>
                  </a:solidFill>
                </a:endParaRPr>
              </a:p>
            </p:txBody>
          </p:sp>
        </mc:Choice>
        <mc:Fallback xmlns="">
          <p:sp>
            <p:nvSpPr>
              <p:cNvPr id="5" name="矩形 4">
                <a:extLst>
                  <a:ext uri="{FF2B5EF4-FFF2-40B4-BE49-F238E27FC236}">
                    <a16:creationId xmlns="" xmlns:a16="http://schemas.microsoft.com/office/drawing/2014/main" xmlns:a14="http://schemas.microsoft.com/office/drawing/2010/main" id="{45A86B4C-FF40-46B9-902F-83202B693A66}"/>
                  </a:ext>
                </a:extLst>
              </p:cNvPr>
              <p:cNvSpPr>
                <a:spLocks noRot="1" noChangeAspect="1" noMove="1" noResize="1" noEditPoints="1" noAdjustHandles="1" noChangeArrowheads="1" noChangeShapeType="1" noTextEdit="1"/>
              </p:cNvSpPr>
              <p:nvPr/>
            </p:nvSpPr>
            <p:spPr>
              <a:xfrm>
                <a:off x="815987" y="1259692"/>
                <a:ext cx="10924909" cy="830997"/>
              </a:xfrm>
              <a:prstGeom prst="rect">
                <a:avLst/>
              </a:prstGeom>
              <a:blipFill rotWithShape="1">
                <a:blip r:embed="rId3"/>
                <a:stretch>
                  <a:fillRect l="-893" t="-5147" r="-391" b="-169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Rectangle 2">
                <a:extLst>
                  <a:ext uri="{FF2B5EF4-FFF2-40B4-BE49-F238E27FC236}">
                    <a16:creationId xmlns:a16="http://schemas.microsoft.com/office/drawing/2014/main" id="{6F0FEA31-E7BD-4457-B333-A20C274ADD90}"/>
                  </a:ext>
                </a:extLst>
              </p:cNvPr>
              <p:cNvSpPr>
                <a:spLocks noChangeArrowheads="1"/>
              </p:cNvSpPr>
              <p:nvPr/>
            </p:nvSpPr>
            <p:spPr bwMode="auto">
              <a:xfrm rot="10800000" flipV="1">
                <a:off x="873498" y="2337225"/>
                <a:ext cx="10376266" cy="83099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14:m>
                  <m:oMath xmlns:m="http://schemas.openxmlformats.org/officeDocument/2006/math">
                    <m:r>
                      <m:rPr>
                        <m:sty m:val="p"/>
                      </m:rPr>
                      <a:rPr lang="en-US" altLang="zh-CN" sz="2400">
                        <a:solidFill>
                          <a:schemeClr val="tx1"/>
                        </a:solidFill>
                        <a:latin typeface="Cambria Math" panose="02040503050406030204" pitchFamily="18" charset="0"/>
                      </a:rPr>
                      <m:t>LeNet</m:t>
                    </m:r>
                    <m:r>
                      <a:rPr lang="en-US" altLang="zh-CN" sz="2400">
                        <a:solidFill>
                          <a:schemeClr val="tx1"/>
                        </a:solidFill>
                        <a:latin typeface="Cambria Math" panose="02040503050406030204" pitchFamily="18" charset="0"/>
                      </a:rPr>
                      <m:t>5</m:t>
                    </m:r>
                  </m:oMath>
                </a14:m>
                <a:r>
                  <a:rPr lang="zh-CN" altLang="zh-CN" sz="2400" dirty="0">
                    <a:solidFill>
                      <a:schemeClr val="tx1"/>
                    </a:solidFill>
                  </a:rPr>
                  <a:t>中除输入层之外共有七层</a:t>
                </a:r>
                <a:r>
                  <a:rPr lang="zh-CN" altLang="zh-CN" sz="2400" dirty="0" smtClean="0">
                    <a:solidFill>
                      <a:schemeClr val="tx1"/>
                    </a:solidFill>
                  </a:rPr>
                  <a:t>，该</a:t>
                </a:r>
                <a:r>
                  <a:rPr lang="zh-CN" altLang="zh-CN" sz="2400" dirty="0">
                    <a:solidFill>
                      <a:schemeClr val="tx1"/>
                    </a:solidFill>
                  </a:rPr>
                  <a:t>网络将模型输入限制为</a:t>
                </a:r>
                <a14:m>
                  <m:oMath xmlns:m="http://schemas.openxmlformats.org/officeDocument/2006/math">
                    <m:r>
                      <a:rPr lang="en-US" altLang="zh-CN" sz="2400">
                        <a:solidFill>
                          <a:schemeClr val="tx1"/>
                        </a:solidFill>
                        <a:latin typeface="Cambria Math" panose="02040503050406030204" pitchFamily="18" charset="0"/>
                      </a:rPr>
                      <m:t>32×32</m:t>
                    </m:r>
                  </m:oMath>
                </a14:m>
                <a:r>
                  <a:rPr lang="zh-CN" altLang="zh-CN" sz="2400" dirty="0">
                    <a:solidFill>
                      <a:schemeClr val="tx1"/>
                    </a:solidFill>
                  </a:rPr>
                  <a:t>大小的灰度图像。</a:t>
                </a:r>
                <a:endParaRPr lang="zh-CN" altLang="en-US" sz="2400" dirty="0">
                  <a:solidFill>
                    <a:schemeClr val="tx1"/>
                  </a:solidFill>
                </a:endParaRPr>
              </a:p>
            </p:txBody>
          </p:sp>
        </mc:Choice>
        <mc:Fallback xmlns="">
          <p:sp>
            <p:nvSpPr>
              <p:cNvPr id="6" name="Rectangle 2">
                <a:extLst>
                  <a:ext uri="{FF2B5EF4-FFF2-40B4-BE49-F238E27FC236}">
                    <a16:creationId xmlns:a16="http://schemas.microsoft.com/office/drawing/2014/main" id="{6F0FEA31-E7BD-4457-B333-A20C274ADD90}"/>
                  </a:ext>
                </a:extLst>
              </p:cNvPr>
              <p:cNvSpPr>
                <a:spLocks noRot="1" noChangeAspect="1" noMove="1" noResize="1" noEditPoints="1" noAdjustHandles="1" noChangeArrowheads="1" noChangeShapeType="1" noTextEdit="1"/>
              </p:cNvSpPr>
              <p:nvPr/>
            </p:nvSpPr>
            <p:spPr bwMode="auto">
              <a:xfrm rot="10800000" flipV="1">
                <a:off x="873498" y="2337225"/>
                <a:ext cx="10376266" cy="830997"/>
              </a:xfrm>
              <a:prstGeom prst="rect">
                <a:avLst/>
              </a:prstGeom>
              <a:blipFill>
                <a:blip r:embed="rId4"/>
                <a:stretch>
                  <a:fillRect l="-881" t="-4380" b="-1678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8064E2A4-CF4C-48FF-8EF4-1BD603092B20}"/>
              </a:ext>
            </a:extLst>
          </p:cNvPr>
          <p:cNvPicPr>
            <a:picLocks noChangeAspect="1"/>
          </p:cNvPicPr>
          <p:nvPr/>
        </p:nvPicPr>
        <p:blipFill>
          <a:blip r:embed="rId5"/>
          <a:stretch>
            <a:fillRect/>
          </a:stretch>
        </p:blipFill>
        <p:spPr>
          <a:xfrm>
            <a:off x="1586059" y="3634826"/>
            <a:ext cx="8951143" cy="2464658"/>
          </a:xfrm>
          <a:prstGeom prst="rect">
            <a:avLst/>
          </a:prstGeom>
        </p:spPr>
      </p:pic>
    </p:spTree>
    <p:extLst>
      <p:ext uri="{BB962C8B-B14F-4D97-AF65-F5344CB8AC3E}">
        <p14:creationId xmlns:p14="http://schemas.microsoft.com/office/powerpoint/2010/main" val="18777348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卷积神经网络</a:t>
            </a:r>
            <a:r>
              <a:rPr lang="en-US" altLang="zh-CN"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基本网络模型</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4E900D0C-9929-4FEE-8054-3169B38D17AC}"/>
                  </a:ext>
                </a:extLst>
              </p:cNvPr>
              <p:cNvSpPr/>
              <p:nvPr/>
            </p:nvSpPr>
            <p:spPr>
              <a:xfrm>
                <a:off x="797045" y="1688769"/>
                <a:ext cx="10529323" cy="2169825"/>
              </a:xfrm>
              <a:prstGeom prst="rect">
                <a:avLst/>
              </a:prstGeom>
            </p:spPr>
            <p:txBody>
              <a:bodyPr wrap="square">
                <a:spAutoFit/>
              </a:bodyPr>
              <a:lstStyle/>
              <a:p>
                <a:pPr>
                  <a:spcAft>
                    <a:spcPts val="600"/>
                  </a:spcAft>
                </a:pPr>
                <a:r>
                  <a:rPr lang="zh-CN" altLang="zh-CN" sz="2400" dirty="0">
                    <a:solidFill>
                      <a:schemeClr val="accent6"/>
                    </a:solidFill>
                  </a:rPr>
                  <a:t>卷积层</a:t>
                </a:r>
                <a14:m>
                  <m:oMath xmlns:m="http://schemas.openxmlformats.org/officeDocument/2006/math">
                    <m:r>
                      <m:rPr>
                        <m:sty m:val="p"/>
                      </m:rPr>
                      <a:rPr lang="en-US" altLang="zh-CN" sz="2400">
                        <a:solidFill>
                          <a:schemeClr val="accent6"/>
                        </a:solidFill>
                        <a:latin typeface="Cambria Math" panose="02040503050406030204" pitchFamily="18" charset="0"/>
                      </a:rPr>
                      <m:t>C</m:t>
                    </m:r>
                    <m:r>
                      <a:rPr lang="en-US" altLang="zh-CN" sz="2400">
                        <a:solidFill>
                          <a:schemeClr val="accent6"/>
                        </a:solidFill>
                        <a:latin typeface="Cambria Math" panose="02040503050406030204" pitchFamily="18" charset="0"/>
                      </a:rPr>
                      <m:t>1</m:t>
                    </m:r>
                  </m:oMath>
                </a14:m>
                <a:r>
                  <a:rPr lang="zh-CN" altLang="en-US" sz="2400" dirty="0" smtClean="0">
                    <a:solidFill>
                      <a:schemeClr val="tx1"/>
                    </a:solidFill>
                  </a:rPr>
                  <a:t>：</a:t>
                </a:r>
                <a:r>
                  <a:rPr lang="zh-CN" altLang="zh-CN" sz="2400" dirty="0">
                    <a:solidFill>
                      <a:schemeClr val="tx1"/>
                    </a:solidFill>
                  </a:rPr>
                  <a:t>分别使用</a:t>
                </a:r>
                <a14:m>
                  <m:oMath xmlns:m="http://schemas.openxmlformats.org/officeDocument/2006/math">
                    <m:r>
                      <a:rPr lang="en-US" altLang="zh-CN" sz="2400">
                        <a:solidFill>
                          <a:schemeClr val="tx1"/>
                        </a:solidFill>
                        <a:latin typeface="Cambria Math" panose="02040503050406030204" pitchFamily="18" charset="0"/>
                      </a:rPr>
                      <m:t>6</m:t>
                    </m:r>
                  </m:oMath>
                </a14:m>
                <a:r>
                  <a:rPr lang="zh-CN" altLang="zh-CN" sz="2400" dirty="0">
                    <a:solidFill>
                      <a:schemeClr val="tx1"/>
                    </a:solidFill>
                  </a:rPr>
                  <a:t>个大小为</a:t>
                </a:r>
                <a14:m>
                  <m:oMath xmlns:m="http://schemas.openxmlformats.org/officeDocument/2006/math">
                    <m:r>
                      <a:rPr lang="en-US" altLang="zh-CN" sz="2400">
                        <a:solidFill>
                          <a:schemeClr val="tx1"/>
                        </a:solidFill>
                        <a:latin typeface="Cambria Math" panose="02040503050406030204" pitchFamily="18" charset="0"/>
                      </a:rPr>
                      <m:t>5×5</m:t>
                    </m:r>
                  </m:oMath>
                </a14:m>
                <a:r>
                  <a:rPr lang="zh-CN" altLang="zh-CN" sz="2400" dirty="0">
                    <a:solidFill>
                      <a:schemeClr val="tx1"/>
                    </a:solidFill>
                  </a:rPr>
                  <a:t>的卷积核对</a:t>
                </a:r>
                <a14:m>
                  <m:oMath xmlns:m="http://schemas.openxmlformats.org/officeDocument/2006/math">
                    <m:r>
                      <a:rPr lang="en-US" altLang="zh-CN" sz="2400" i="1">
                        <a:solidFill>
                          <a:schemeClr val="tx1"/>
                        </a:solidFill>
                        <a:latin typeface="Cambria Math" panose="02040503050406030204" pitchFamily="18" charset="0"/>
                      </a:rPr>
                      <m:t>𝑋</m:t>
                    </m:r>
                  </m:oMath>
                </a14:m>
                <a:r>
                  <a:rPr lang="zh-CN" altLang="zh-CN" sz="2400" dirty="0">
                    <a:solidFill>
                      <a:schemeClr val="tx1"/>
                    </a:solidFill>
                  </a:rPr>
                  <a:t>进行步长为</a:t>
                </a:r>
                <a14:m>
                  <m:oMath xmlns:m="http://schemas.openxmlformats.org/officeDocument/2006/math">
                    <m:r>
                      <a:rPr lang="en-US" altLang="zh-CN" sz="2400">
                        <a:solidFill>
                          <a:schemeClr val="tx1"/>
                        </a:solidFill>
                        <a:latin typeface="Cambria Math" panose="02040503050406030204" pitchFamily="18" charset="0"/>
                      </a:rPr>
                      <m:t>1</m:t>
                    </m:r>
                  </m:oMath>
                </a14:m>
                <a:r>
                  <a:rPr lang="zh-CN" altLang="zh-CN" sz="2400" dirty="0">
                    <a:solidFill>
                      <a:schemeClr val="tx1"/>
                    </a:solidFill>
                  </a:rPr>
                  <a:t>的卷积操作再加上偏置，并通过</a:t>
                </a:r>
                <a14:m>
                  <m:oMath xmlns:m="http://schemas.openxmlformats.org/officeDocument/2006/math">
                    <m:r>
                      <m:rPr>
                        <m:sty m:val="p"/>
                      </m:rPr>
                      <a:rPr lang="en-US" altLang="zh-CN" sz="2400">
                        <a:solidFill>
                          <a:schemeClr val="tx1"/>
                        </a:solidFill>
                        <a:latin typeface="Cambria Math" panose="02040503050406030204" pitchFamily="18" charset="0"/>
                      </a:rPr>
                      <m:t>Sigmoid</m:t>
                    </m:r>
                  </m:oMath>
                </a14:m>
                <a:r>
                  <a:rPr lang="zh-CN" altLang="zh-CN" sz="2400" dirty="0">
                    <a:solidFill>
                      <a:schemeClr val="tx1"/>
                    </a:solidFill>
                  </a:rPr>
                  <a:t>激活函数</a:t>
                </a:r>
                <a:r>
                  <a:rPr lang="zh-CN" altLang="zh-CN" sz="2400" dirty="0" smtClean="0">
                    <a:solidFill>
                      <a:schemeClr val="tx1"/>
                    </a:solidFill>
                  </a:rPr>
                  <a:t>输出</a:t>
                </a:r>
                <a:r>
                  <a:rPr lang="zh-CN" altLang="en-US" sz="2400" dirty="0" smtClean="0">
                    <a:solidFill>
                      <a:schemeClr val="tx1"/>
                    </a:solidFill>
                  </a:rPr>
                  <a:t>。</a:t>
                </a:r>
                <a:endParaRPr lang="en-US" altLang="zh-CN" sz="2400" dirty="0" smtClean="0">
                  <a:solidFill>
                    <a:schemeClr val="tx1"/>
                  </a:solidFill>
                </a:endParaRPr>
              </a:p>
              <a:p>
                <a:pPr>
                  <a:spcAft>
                    <a:spcPts val="600"/>
                  </a:spcAft>
                </a:pPr>
                <a:endParaRPr lang="en-US" altLang="zh-CN" sz="2400" dirty="0"/>
              </a:p>
              <a:p>
                <a:pPr>
                  <a:spcAft>
                    <a:spcPts val="600"/>
                  </a:spcAft>
                </a:pPr>
                <a:endParaRPr lang="en-US" altLang="zh-CN" sz="2400" dirty="0">
                  <a:solidFill>
                    <a:schemeClr val="tx1"/>
                  </a:solidFill>
                </a:endParaRPr>
              </a:p>
              <a:p>
                <a:pPr>
                  <a:spcAft>
                    <a:spcPts val="600"/>
                  </a:spcAft>
                </a:pPr>
                <a:endParaRPr lang="zh-CN" altLang="en-US" sz="2400" dirty="0">
                  <a:solidFill>
                    <a:schemeClr val="tx1"/>
                  </a:solidFill>
                  <a:cs typeface="Times New Roman" panose="02020603050405020304" pitchFamily="18" charset="0"/>
                </a:endParaRPr>
              </a:p>
            </p:txBody>
          </p:sp>
        </mc:Choice>
        <mc:Fallback xmlns="">
          <p:sp>
            <p:nvSpPr>
              <p:cNvPr id="8" name="矩形 7">
                <a:extLst>
                  <a:ext uri="{FF2B5EF4-FFF2-40B4-BE49-F238E27FC236}">
                    <a16:creationId xmlns:a16="http://schemas.microsoft.com/office/drawing/2014/main" id="{4E900D0C-9929-4FEE-8054-3169B38D17AC}"/>
                  </a:ext>
                </a:extLst>
              </p:cNvPr>
              <p:cNvSpPr>
                <a:spLocks noRot="1" noChangeAspect="1" noMove="1" noResize="1" noEditPoints="1" noAdjustHandles="1" noChangeArrowheads="1" noChangeShapeType="1" noTextEdit="1"/>
              </p:cNvSpPr>
              <p:nvPr/>
            </p:nvSpPr>
            <p:spPr>
              <a:xfrm>
                <a:off x="797045" y="1688769"/>
                <a:ext cx="10529323" cy="2169825"/>
              </a:xfrm>
              <a:prstGeom prst="rect">
                <a:avLst/>
              </a:prstGeom>
              <a:blipFill>
                <a:blip r:embed="rId3"/>
                <a:stretch>
                  <a:fillRect l="-926" t="-1966"/>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8064E2A4-CF4C-48FF-8EF4-1BD603092B20}"/>
              </a:ext>
            </a:extLst>
          </p:cNvPr>
          <p:cNvPicPr>
            <a:picLocks noChangeAspect="1"/>
          </p:cNvPicPr>
          <p:nvPr/>
        </p:nvPicPr>
        <p:blipFill>
          <a:blip r:embed="rId4"/>
          <a:stretch>
            <a:fillRect/>
          </a:stretch>
        </p:blipFill>
        <p:spPr>
          <a:xfrm>
            <a:off x="1427556" y="2595154"/>
            <a:ext cx="8951143" cy="2464658"/>
          </a:xfrm>
          <a:prstGeom prst="rect">
            <a:avLst/>
          </a:prstGeom>
        </p:spPr>
      </p:pic>
      <p:sp>
        <p:nvSpPr>
          <p:cNvPr id="3" name="矩形 2"/>
          <p:cNvSpPr/>
          <p:nvPr/>
        </p:nvSpPr>
        <p:spPr>
          <a:xfrm>
            <a:off x="1681626" y="5708193"/>
            <a:ext cx="9644742" cy="369332"/>
          </a:xfrm>
          <a:prstGeom prst="rect">
            <a:avLst/>
          </a:prstGeom>
        </p:spPr>
        <p:txBody>
          <a:bodyPr wrap="square">
            <a:spAutoFit/>
          </a:bodyPr>
          <a:lstStyle/>
          <a:p>
            <a:pPr fontAlgn="base"/>
            <a:r>
              <a:rPr lang="zh-CN" altLang="en-US" dirty="0" smtClean="0">
                <a:solidFill>
                  <a:srgbClr val="444444"/>
                </a:solidFill>
                <a:latin typeface="Microsoft YaHei" panose="020B0503020204020204" pitchFamily="34" charset="-122"/>
                <a:ea typeface="Microsoft YaHei" panose="020B0503020204020204" pitchFamily="34" charset="-122"/>
              </a:rPr>
              <a:t>可</a:t>
            </a:r>
            <a:r>
              <a:rPr lang="zh-CN" altLang="en-US" dirty="0">
                <a:solidFill>
                  <a:srgbClr val="444444"/>
                </a:solidFill>
                <a:latin typeface="Microsoft YaHei" panose="020B0503020204020204" pitchFamily="34" charset="-122"/>
                <a:ea typeface="Microsoft YaHei" panose="020B0503020204020204" pitchFamily="34" charset="-122"/>
              </a:rPr>
              <a:t>训练参数：（</a:t>
            </a:r>
            <a:r>
              <a:rPr lang="en-US" altLang="zh-CN" dirty="0">
                <a:solidFill>
                  <a:srgbClr val="444444"/>
                </a:solidFill>
                <a:latin typeface="Microsoft YaHei" panose="020B0503020204020204" pitchFamily="34" charset="-122"/>
                <a:ea typeface="Microsoft YaHei" panose="020B0503020204020204" pitchFamily="34" charset="-122"/>
              </a:rPr>
              <a:t>5*5+1) * 6</a:t>
            </a:r>
            <a:r>
              <a:rPr lang="zh-CN" altLang="en-US" dirty="0">
                <a:solidFill>
                  <a:srgbClr val="444444"/>
                </a:solidFill>
                <a:latin typeface="Microsoft YaHei" panose="020B0503020204020204" pitchFamily="34" charset="-122"/>
                <a:ea typeface="Microsoft YaHei" panose="020B0503020204020204" pitchFamily="34" charset="-122"/>
              </a:rPr>
              <a:t>（每个滤波器</a:t>
            </a:r>
            <a:r>
              <a:rPr lang="en-US" altLang="zh-CN" dirty="0">
                <a:solidFill>
                  <a:srgbClr val="444444"/>
                </a:solidFill>
                <a:latin typeface="Microsoft YaHei" panose="020B0503020204020204" pitchFamily="34" charset="-122"/>
                <a:ea typeface="Microsoft YaHei" panose="020B0503020204020204" pitchFamily="34" charset="-122"/>
              </a:rPr>
              <a:t>5*5=25</a:t>
            </a:r>
            <a:r>
              <a:rPr lang="zh-CN" altLang="en-US" dirty="0">
                <a:solidFill>
                  <a:srgbClr val="444444"/>
                </a:solidFill>
                <a:latin typeface="Microsoft YaHei" panose="020B0503020204020204" pitchFamily="34" charset="-122"/>
                <a:ea typeface="Microsoft YaHei" panose="020B0503020204020204" pitchFamily="34" charset="-122"/>
              </a:rPr>
              <a:t>个</a:t>
            </a:r>
            <a:r>
              <a:rPr lang="en-US" altLang="zh-CN" dirty="0">
                <a:solidFill>
                  <a:srgbClr val="444444"/>
                </a:solidFill>
                <a:latin typeface="Microsoft YaHei" panose="020B0503020204020204" pitchFamily="34" charset="-122"/>
                <a:ea typeface="Microsoft YaHei" panose="020B0503020204020204" pitchFamily="34" charset="-122"/>
              </a:rPr>
              <a:t>unit</a:t>
            </a:r>
            <a:r>
              <a:rPr lang="zh-CN" altLang="en-US" dirty="0">
                <a:solidFill>
                  <a:srgbClr val="444444"/>
                </a:solidFill>
                <a:latin typeface="Microsoft YaHei" panose="020B0503020204020204" pitchFamily="34" charset="-122"/>
                <a:ea typeface="Microsoft YaHei" panose="020B0503020204020204" pitchFamily="34" charset="-122"/>
              </a:rPr>
              <a:t>参数和一个</a:t>
            </a:r>
            <a:r>
              <a:rPr lang="en-US" altLang="zh-CN" dirty="0">
                <a:solidFill>
                  <a:srgbClr val="444444"/>
                </a:solidFill>
                <a:latin typeface="Microsoft YaHei" panose="020B0503020204020204" pitchFamily="34" charset="-122"/>
                <a:ea typeface="Microsoft YaHei" panose="020B0503020204020204" pitchFamily="34" charset="-122"/>
              </a:rPr>
              <a:t>bias</a:t>
            </a:r>
            <a:r>
              <a:rPr lang="zh-CN" altLang="en-US" dirty="0">
                <a:solidFill>
                  <a:srgbClr val="444444"/>
                </a:solidFill>
                <a:latin typeface="Microsoft YaHei" panose="020B0503020204020204" pitchFamily="34" charset="-122"/>
                <a:ea typeface="Microsoft YaHei" panose="020B0503020204020204" pitchFamily="34" charset="-122"/>
              </a:rPr>
              <a:t>参数，一共</a:t>
            </a:r>
            <a:r>
              <a:rPr lang="en-US" altLang="zh-CN" dirty="0">
                <a:solidFill>
                  <a:srgbClr val="444444"/>
                </a:solidFill>
                <a:latin typeface="Microsoft YaHei" panose="020B0503020204020204" pitchFamily="34" charset="-122"/>
                <a:ea typeface="Microsoft YaHei" panose="020B0503020204020204" pitchFamily="34" charset="-122"/>
              </a:rPr>
              <a:t>6</a:t>
            </a:r>
            <a:r>
              <a:rPr lang="zh-CN" altLang="en-US" dirty="0">
                <a:solidFill>
                  <a:srgbClr val="444444"/>
                </a:solidFill>
                <a:latin typeface="Microsoft YaHei" panose="020B0503020204020204" pitchFamily="34" charset="-122"/>
                <a:ea typeface="Microsoft YaHei" panose="020B0503020204020204" pitchFamily="34" charset="-122"/>
              </a:rPr>
              <a:t>个滤波器</a:t>
            </a:r>
            <a:r>
              <a:rPr lang="zh-CN" altLang="en-US" dirty="0" smtClean="0">
                <a:solidFill>
                  <a:srgbClr val="444444"/>
                </a:solidFill>
                <a:latin typeface="Microsoft YaHei" panose="020B0503020204020204" pitchFamily="34" charset="-122"/>
                <a:ea typeface="Microsoft YaHei" panose="020B0503020204020204" pitchFamily="34" charset="-122"/>
              </a:rPr>
              <a:t>）</a:t>
            </a:r>
            <a:endParaRPr lang="zh-CN" altLang="en-US" dirty="0">
              <a:solidFill>
                <a:srgbClr val="444444"/>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5937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卷积神经网络</a:t>
            </a:r>
            <a:r>
              <a:rPr lang="en-US" altLang="zh-CN"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基本网络模型</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4E900D0C-9929-4FEE-8054-3169B38D17AC}"/>
                  </a:ext>
                </a:extLst>
              </p:cNvPr>
              <p:cNvSpPr/>
              <p:nvPr/>
            </p:nvSpPr>
            <p:spPr>
              <a:xfrm>
                <a:off x="797045" y="1688769"/>
                <a:ext cx="10529323" cy="2539157"/>
              </a:xfrm>
              <a:prstGeom prst="rect">
                <a:avLst/>
              </a:prstGeom>
            </p:spPr>
            <p:txBody>
              <a:bodyPr wrap="square">
                <a:spAutoFit/>
              </a:bodyPr>
              <a:lstStyle/>
              <a:p>
                <a:pPr>
                  <a:spcAft>
                    <a:spcPts val="600"/>
                  </a:spcAft>
                </a:pPr>
                <a:r>
                  <a:rPr lang="zh-CN" altLang="zh-CN" sz="2400" dirty="0" smtClean="0">
                    <a:solidFill>
                      <a:schemeClr val="accent6"/>
                    </a:solidFill>
                  </a:rPr>
                  <a:t>池化</a:t>
                </a:r>
                <a:r>
                  <a:rPr lang="zh-CN" altLang="zh-CN" sz="2400" dirty="0">
                    <a:solidFill>
                      <a:schemeClr val="accent6"/>
                    </a:solidFill>
                  </a:rPr>
                  <a:t>层</a:t>
                </a:r>
                <a14:m>
                  <m:oMath xmlns:m="http://schemas.openxmlformats.org/officeDocument/2006/math">
                    <m:r>
                      <m:rPr>
                        <m:sty m:val="p"/>
                      </m:rPr>
                      <a:rPr lang="en-US" altLang="zh-CN" sz="2400">
                        <a:solidFill>
                          <a:schemeClr val="accent6"/>
                        </a:solidFill>
                        <a:latin typeface="Cambria Math" panose="02040503050406030204" pitchFamily="18" charset="0"/>
                      </a:rPr>
                      <m:t>S</m:t>
                    </m:r>
                    <m:r>
                      <a:rPr lang="en-US" altLang="zh-CN" sz="2400">
                        <a:solidFill>
                          <a:schemeClr val="accent6"/>
                        </a:solidFill>
                        <a:latin typeface="Cambria Math" panose="02040503050406030204" pitchFamily="18" charset="0"/>
                      </a:rPr>
                      <m:t>2</m:t>
                    </m:r>
                  </m:oMath>
                </a14:m>
                <a:r>
                  <a:rPr lang="zh-CN" altLang="en-US" sz="2400" dirty="0" smtClean="0"/>
                  <a:t>：</a:t>
                </a:r>
                <a:r>
                  <a:rPr lang="zh-CN" altLang="zh-CN" sz="2400" dirty="0"/>
                  <a:t>该层采用子区域大小</a:t>
                </a:r>
                <a:r>
                  <a:rPr lang="zh-CN" altLang="en-US" sz="2400" dirty="0"/>
                  <a:t>为</a:t>
                </a:r>
                <a14:m>
                  <m:oMath xmlns:m="http://schemas.openxmlformats.org/officeDocument/2006/math">
                    <m:r>
                      <a:rPr lang="en-US" altLang="zh-CN" sz="2400">
                        <a:latin typeface="Cambria Math" panose="02040503050406030204" pitchFamily="18" charset="0"/>
                      </a:rPr>
                      <m:t>2×2</m:t>
                    </m:r>
                    <m:r>
                      <a:rPr lang="zh-CN" altLang="en-US" sz="2400" i="1">
                        <a:latin typeface="Cambria Math" panose="02040503050406030204" pitchFamily="18" charset="0"/>
                      </a:rPr>
                      <m:t>、</m:t>
                    </m:r>
                  </m:oMath>
                </a14:m>
                <a:r>
                  <a:rPr lang="zh-CN" altLang="en-US" sz="2400" dirty="0"/>
                  <a:t>步长为</a:t>
                </a:r>
                <a:r>
                  <a:rPr lang="en-US" altLang="zh-CN" sz="2400" dirty="0"/>
                  <a:t>2</a:t>
                </a:r>
                <a:r>
                  <a:rPr lang="zh-CN" altLang="en-US" sz="2400" dirty="0"/>
                  <a:t>的平均池化操作</a:t>
                </a:r>
                <a:r>
                  <a:rPr lang="zh-CN" altLang="zh-CN" sz="2400" dirty="0"/>
                  <a:t>分别对</a:t>
                </a:r>
                <a14:m>
                  <m:oMath xmlns:m="http://schemas.openxmlformats.org/officeDocument/2006/math">
                    <m:r>
                      <m:rPr>
                        <m:sty m:val="p"/>
                      </m:rPr>
                      <a:rPr lang="en-US" altLang="zh-CN" sz="2400">
                        <a:latin typeface="Cambria Math" panose="02040503050406030204" pitchFamily="18" charset="0"/>
                      </a:rPr>
                      <m:t>C</m:t>
                    </m:r>
                    <m:r>
                      <a:rPr lang="en-US" altLang="zh-CN" sz="2400">
                        <a:latin typeface="Cambria Math" panose="02040503050406030204" pitchFamily="18" charset="0"/>
                      </a:rPr>
                      <m:t>1</m:t>
                    </m:r>
                  </m:oMath>
                </a14:m>
                <a:r>
                  <a:rPr lang="zh-CN" altLang="zh-CN" sz="2400" dirty="0"/>
                  <a:t>层所得到的</a:t>
                </a:r>
                <a14:m>
                  <m:oMath xmlns:m="http://schemas.openxmlformats.org/officeDocument/2006/math">
                    <m:r>
                      <a:rPr lang="en-US" altLang="zh-CN" sz="2400">
                        <a:latin typeface="Cambria Math" panose="02040503050406030204" pitchFamily="18" charset="0"/>
                      </a:rPr>
                      <m:t>6</m:t>
                    </m:r>
                  </m:oMath>
                </a14:m>
                <a:r>
                  <a:rPr lang="zh-CN" altLang="zh-CN" sz="2400" dirty="0"/>
                  <a:t>个特征图进行池化操作，不难发现此处的池化子区域互不重叠，因此通过该层处理可得到</a:t>
                </a:r>
                <a14:m>
                  <m:oMath xmlns:m="http://schemas.openxmlformats.org/officeDocument/2006/math">
                    <m:r>
                      <a:rPr lang="en-US" altLang="zh-CN" sz="2400">
                        <a:latin typeface="Cambria Math" panose="02040503050406030204" pitchFamily="18" charset="0"/>
                      </a:rPr>
                      <m:t>6</m:t>
                    </m:r>
                  </m:oMath>
                </a14:m>
                <a:r>
                  <a:rPr lang="zh-CN" altLang="zh-CN" sz="2400" dirty="0"/>
                  <a:t>张大小为</a:t>
                </a:r>
                <a14:m>
                  <m:oMath xmlns:m="http://schemas.openxmlformats.org/officeDocument/2006/math">
                    <m:r>
                      <a:rPr lang="en-US" altLang="zh-CN" sz="2400">
                        <a:latin typeface="Cambria Math" panose="02040503050406030204" pitchFamily="18" charset="0"/>
                      </a:rPr>
                      <m:t>14×14</m:t>
                    </m:r>
                  </m:oMath>
                </a14:m>
                <a:r>
                  <a:rPr lang="zh-CN" altLang="zh-CN" sz="2400" dirty="0"/>
                  <a:t>的特征图</a:t>
                </a:r>
                <a:r>
                  <a:rPr lang="zh-CN" altLang="en-US" sz="2400" dirty="0" smtClean="0"/>
                  <a:t>。</a:t>
                </a:r>
                <a:endParaRPr lang="en-US" altLang="zh-CN" sz="2400" dirty="0" smtClean="0"/>
              </a:p>
              <a:p>
                <a:pPr>
                  <a:spcAft>
                    <a:spcPts val="600"/>
                  </a:spcAft>
                </a:pPr>
                <a:endParaRPr lang="en-US" altLang="zh-CN" sz="2400" dirty="0"/>
              </a:p>
              <a:p>
                <a:pPr>
                  <a:spcAft>
                    <a:spcPts val="600"/>
                  </a:spcAft>
                </a:pPr>
                <a:endParaRPr lang="en-US" altLang="zh-CN" sz="2400" dirty="0">
                  <a:solidFill>
                    <a:schemeClr val="tx1"/>
                  </a:solidFill>
                </a:endParaRPr>
              </a:p>
              <a:p>
                <a:pPr>
                  <a:spcAft>
                    <a:spcPts val="600"/>
                  </a:spcAft>
                </a:pPr>
                <a:endParaRPr lang="zh-CN" altLang="en-US" sz="2400" dirty="0">
                  <a:solidFill>
                    <a:schemeClr val="tx1"/>
                  </a:solidFill>
                  <a:cs typeface="Times New Roman" panose="02020603050405020304" pitchFamily="18" charset="0"/>
                </a:endParaRPr>
              </a:p>
            </p:txBody>
          </p:sp>
        </mc:Choice>
        <mc:Fallback xmlns="">
          <p:sp>
            <p:nvSpPr>
              <p:cNvPr id="8" name="矩形 7">
                <a:extLst>
                  <a:ext uri="{FF2B5EF4-FFF2-40B4-BE49-F238E27FC236}">
                    <a16:creationId xmlns:a16="http://schemas.microsoft.com/office/drawing/2014/main" id="{4E900D0C-9929-4FEE-8054-3169B38D17AC}"/>
                  </a:ext>
                </a:extLst>
              </p:cNvPr>
              <p:cNvSpPr>
                <a:spLocks noRot="1" noChangeAspect="1" noMove="1" noResize="1" noEditPoints="1" noAdjustHandles="1" noChangeArrowheads="1" noChangeShapeType="1" noTextEdit="1"/>
              </p:cNvSpPr>
              <p:nvPr/>
            </p:nvSpPr>
            <p:spPr>
              <a:xfrm>
                <a:off x="797045" y="1688769"/>
                <a:ext cx="10529323" cy="2539157"/>
              </a:xfrm>
              <a:prstGeom prst="rect">
                <a:avLst/>
              </a:prstGeom>
              <a:blipFill>
                <a:blip r:embed="rId3"/>
                <a:stretch>
                  <a:fillRect l="-926" t="-1679"/>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8064E2A4-CF4C-48FF-8EF4-1BD603092B20}"/>
              </a:ext>
            </a:extLst>
          </p:cNvPr>
          <p:cNvPicPr>
            <a:picLocks noChangeAspect="1"/>
          </p:cNvPicPr>
          <p:nvPr/>
        </p:nvPicPr>
        <p:blipFill>
          <a:blip r:embed="rId4"/>
          <a:stretch>
            <a:fillRect/>
          </a:stretch>
        </p:blipFill>
        <p:spPr>
          <a:xfrm>
            <a:off x="1459784" y="3238586"/>
            <a:ext cx="8951143" cy="2464658"/>
          </a:xfrm>
          <a:prstGeom prst="rect">
            <a:avLst/>
          </a:prstGeom>
        </p:spPr>
      </p:pic>
    </p:spTree>
    <p:extLst>
      <p:ext uri="{BB962C8B-B14F-4D97-AF65-F5344CB8AC3E}">
        <p14:creationId xmlns:p14="http://schemas.microsoft.com/office/powerpoint/2010/main" val="276151016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卷积神经网络</a:t>
            </a:r>
            <a:r>
              <a:rPr lang="en-US" altLang="zh-CN"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基本网络模型</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4E900D0C-9929-4FEE-8054-3169B38D17AC}"/>
                  </a:ext>
                </a:extLst>
              </p:cNvPr>
              <p:cNvSpPr/>
              <p:nvPr/>
            </p:nvSpPr>
            <p:spPr>
              <a:xfrm>
                <a:off x="797045" y="1688769"/>
                <a:ext cx="10529323" cy="2539157"/>
              </a:xfrm>
              <a:prstGeom prst="rect">
                <a:avLst/>
              </a:prstGeom>
            </p:spPr>
            <p:txBody>
              <a:bodyPr wrap="square">
                <a:spAutoFit/>
              </a:bodyPr>
              <a:lstStyle/>
              <a:p>
                <a:pPr>
                  <a:spcAft>
                    <a:spcPts val="600"/>
                  </a:spcAft>
                </a:pPr>
                <a14:m>
                  <m:oMath xmlns:m="http://schemas.openxmlformats.org/officeDocument/2006/math">
                    <m:r>
                      <m:rPr>
                        <m:nor/>
                      </m:rPr>
                      <a:rPr lang="zh-CN" altLang="zh-CN" sz="2400" dirty="0" smtClean="0">
                        <a:solidFill>
                          <a:srgbClr val="92D050"/>
                        </a:solidFill>
                      </a:rPr>
                      <m:t>卷积层</m:t>
                    </m:r>
                    <m:r>
                      <m:rPr>
                        <m:sty m:val="p"/>
                      </m:rPr>
                      <a:rPr lang="en-US" altLang="zh-CN" sz="2400">
                        <a:solidFill>
                          <a:srgbClr val="92D050"/>
                        </a:solidFill>
                        <a:latin typeface="Cambria Math" panose="02040503050406030204" pitchFamily="18" charset="0"/>
                      </a:rPr>
                      <m:t>C</m:t>
                    </m:r>
                    <m:r>
                      <a:rPr lang="en-US" altLang="zh-CN" sz="2400">
                        <a:solidFill>
                          <a:srgbClr val="92D050"/>
                        </a:solidFill>
                        <a:latin typeface="Cambria Math" panose="02040503050406030204" pitchFamily="18" charset="0"/>
                      </a:rPr>
                      <m:t>3</m:t>
                    </m:r>
                    <m:r>
                      <a:rPr lang="zh-CN" altLang="en-US" sz="2400">
                        <a:latin typeface="Cambria Math" panose="02040503050406030204" pitchFamily="18" charset="0"/>
                      </a:rPr>
                      <m:t>：</m:t>
                    </m:r>
                    <m:r>
                      <m:rPr>
                        <m:sty m:val="p"/>
                      </m:rPr>
                      <a:rPr lang="en-US" altLang="zh-CN" sz="2400">
                        <a:latin typeface="Cambria Math" panose="02040503050406030204" pitchFamily="18" charset="0"/>
                      </a:rPr>
                      <m:t>C</m:t>
                    </m:r>
                    <m:r>
                      <a:rPr lang="en-US" altLang="zh-CN" sz="2400">
                        <a:latin typeface="Cambria Math" panose="02040503050406030204" pitchFamily="18" charset="0"/>
                      </a:rPr>
                      <m:t>3</m:t>
                    </m:r>
                  </m:oMath>
                </a14:m>
                <a:r>
                  <a:rPr lang="zh-CN" altLang="zh-CN" sz="2400" kern="100" dirty="0">
                    <a:cs typeface="Times New Roman" panose="02020603050405020304" pitchFamily="18" charset="0"/>
                  </a:rPr>
                  <a:t>层中包含</a:t>
                </a:r>
                <a14:m>
                  <m:oMath xmlns:m="http://schemas.openxmlformats.org/officeDocument/2006/math">
                    <m:r>
                      <a:rPr lang="en-US" altLang="zh-CN" sz="2400" kern="100">
                        <a:latin typeface="Cambria Math" panose="02040503050406030204" pitchFamily="18" charset="0"/>
                        <a:ea typeface="宋体" panose="02010600030101010101" pitchFamily="2" charset="-122"/>
                        <a:cs typeface="Times New Roman" panose="02020603050405020304" pitchFamily="18" charset="0"/>
                      </a:rPr>
                      <m:t>16</m:t>
                    </m:r>
                  </m:oMath>
                </a14:m>
                <a:r>
                  <a:rPr lang="zh-CN" altLang="zh-CN" sz="2400" kern="100" dirty="0">
                    <a:cs typeface="Times New Roman" panose="02020603050405020304" pitchFamily="18" charset="0"/>
                  </a:rPr>
                  <a:t>个</a:t>
                </a:r>
                <a:r>
                  <a:rPr lang="en-US" altLang="zh-CN" sz="2400" kern="100" dirty="0">
                    <a:cs typeface="Times New Roman" panose="02020603050405020304" pitchFamily="18" charset="0"/>
                  </a:rPr>
                  <a:t>5×5</a:t>
                </a:r>
                <a:r>
                  <a:rPr lang="zh-CN" altLang="zh-CN" sz="2400" kern="100" dirty="0">
                    <a:cs typeface="Times New Roman" panose="02020603050405020304" pitchFamily="18" charset="0"/>
                  </a:rPr>
                  <a:t>卷积核，因此</a:t>
                </a:r>
                <a14:m>
                  <m:oMath xmlns:m="http://schemas.openxmlformats.org/officeDocument/2006/math">
                    <m:r>
                      <m:rPr>
                        <m:sty m:val="p"/>
                      </m:rPr>
                      <a:rPr lang="en-US" altLang="zh-CN" sz="2400" kern="100"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C</m:t>
                    </m:r>
                    <m:r>
                      <a:rPr lang="en-US" altLang="zh-CN" sz="2400" kern="100"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3</m:t>
                    </m:r>
                  </m:oMath>
                </a14:m>
                <a:r>
                  <a:rPr lang="zh-CN" altLang="zh-CN" sz="2400" kern="100" dirty="0">
                    <a:solidFill>
                      <a:schemeClr val="tx1"/>
                    </a:solidFill>
                    <a:cs typeface="Times New Roman" panose="02020603050405020304" pitchFamily="18" charset="0"/>
                  </a:rPr>
                  <a:t>中</a:t>
                </a:r>
                <a:r>
                  <a:rPr lang="zh-CN" altLang="zh-CN" sz="2400" kern="100" dirty="0">
                    <a:cs typeface="Times New Roman" panose="02020603050405020304" pitchFamily="18" charset="0"/>
                  </a:rPr>
                  <a:t>共包含</a:t>
                </a:r>
                <a14:m>
                  <m:oMath xmlns:m="http://schemas.openxmlformats.org/officeDocument/2006/math">
                    <m:r>
                      <a:rPr lang="en-US" altLang="zh-CN" sz="2400" kern="100">
                        <a:latin typeface="Cambria Math" panose="02040503050406030204" pitchFamily="18" charset="0"/>
                        <a:ea typeface="宋体" panose="02010600030101010101" pitchFamily="2" charset="-122"/>
                        <a:cs typeface="Times New Roman" panose="02020603050405020304" pitchFamily="18" charset="0"/>
                      </a:rPr>
                      <m:t>16</m:t>
                    </m:r>
                  </m:oMath>
                </a14:m>
                <a:r>
                  <a:rPr lang="zh-CN" altLang="zh-CN" sz="2400" kern="100" dirty="0">
                    <a:cs typeface="Times New Roman" panose="02020603050405020304" pitchFamily="18" charset="0"/>
                  </a:rPr>
                  <a:t>个大小为</a:t>
                </a:r>
                <a14:m>
                  <m:oMath xmlns:m="http://schemas.openxmlformats.org/officeDocument/2006/math">
                    <m:r>
                      <a:rPr lang="en-US" altLang="zh-CN" sz="2400" kern="100">
                        <a:latin typeface="Cambria Math" panose="02040503050406030204" pitchFamily="18" charset="0"/>
                        <a:ea typeface="宋体" panose="02010600030101010101" pitchFamily="2" charset="-122"/>
                        <a:cs typeface="Times New Roman" panose="02020603050405020304" pitchFamily="18" charset="0"/>
                      </a:rPr>
                      <m:t>10×10</m:t>
                    </m:r>
                  </m:oMath>
                </a14:m>
                <a:r>
                  <a:rPr lang="zh-CN" altLang="zh-CN" sz="2400" kern="100" dirty="0">
                    <a:cs typeface="Times New Roman" panose="02020603050405020304" pitchFamily="18" charset="0"/>
                  </a:rPr>
                  <a:t>的特征图，这</a:t>
                </a:r>
                <a14:m>
                  <m:oMath xmlns:m="http://schemas.openxmlformats.org/officeDocument/2006/math">
                    <m:r>
                      <a:rPr lang="en-US" altLang="zh-CN" sz="2400" kern="100">
                        <a:latin typeface="Cambria Math" panose="02040503050406030204" pitchFamily="18" charset="0"/>
                        <a:ea typeface="宋体" panose="02010600030101010101" pitchFamily="2" charset="-122"/>
                        <a:cs typeface="Times New Roman" panose="02020603050405020304" pitchFamily="18" charset="0"/>
                      </a:rPr>
                      <m:t>16</m:t>
                    </m:r>
                  </m:oMath>
                </a14:m>
                <a:r>
                  <a:rPr lang="zh-CN" altLang="zh-CN" sz="2400" kern="100" dirty="0">
                    <a:cs typeface="Times New Roman" panose="02020603050405020304" pitchFamily="18" charset="0"/>
                  </a:rPr>
                  <a:t>个特征图分别与池化层</a:t>
                </a:r>
                <a14:m>
                  <m:oMath xmlns:m="http://schemas.openxmlformats.org/officeDocument/2006/math">
                    <m:r>
                      <m:rPr>
                        <m:sty m:val="p"/>
                      </m:rPr>
                      <a:rPr lang="en-US" altLang="zh-CN" sz="2400" kern="100">
                        <a:latin typeface="Cambria Math" panose="02040503050406030204" pitchFamily="18" charset="0"/>
                        <a:ea typeface="宋体" panose="02010600030101010101" pitchFamily="2" charset="-122"/>
                        <a:cs typeface="Times New Roman" panose="02020603050405020304" pitchFamily="18" charset="0"/>
                      </a:rPr>
                      <m:t>S</m:t>
                    </m:r>
                    <m:r>
                      <a:rPr lang="en-US" altLang="zh-CN" sz="2400" kern="100">
                        <a:latin typeface="Cambria Math" panose="02040503050406030204" pitchFamily="18" charset="0"/>
                        <a:ea typeface="宋体" panose="02010600030101010101" pitchFamily="2" charset="-122"/>
                        <a:cs typeface="Times New Roman" panose="02020603050405020304" pitchFamily="18" charset="0"/>
                      </a:rPr>
                      <m:t>2</m:t>
                    </m:r>
                  </m:oMath>
                </a14:m>
                <a:r>
                  <a:rPr lang="zh-CN" altLang="zh-CN" sz="2400" kern="100" dirty="0">
                    <a:cs typeface="Times New Roman" panose="02020603050405020304" pitchFamily="18" charset="0"/>
                  </a:rPr>
                  <a:t>的</a:t>
                </a:r>
                <a14:m>
                  <m:oMath xmlns:m="http://schemas.openxmlformats.org/officeDocument/2006/math">
                    <m:r>
                      <a:rPr lang="en-US" altLang="zh-CN" sz="2400" kern="100">
                        <a:latin typeface="Cambria Math" panose="02040503050406030204" pitchFamily="18" charset="0"/>
                        <a:ea typeface="宋体" panose="02010600030101010101" pitchFamily="2" charset="-122"/>
                        <a:cs typeface="Times New Roman" panose="02020603050405020304" pitchFamily="18" charset="0"/>
                      </a:rPr>
                      <m:t>6</m:t>
                    </m:r>
                  </m:oMath>
                </a14:m>
                <a:r>
                  <a:rPr lang="zh-CN" altLang="zh-CN" sz="2400" kern="100" dirty="0">
                    <a:cs typeface="Times New Roman" panose="02020603050405020304" pitchFamily="18" charset="0"/>
                  </a:rPr>
                  <a:t>个特征图中的</a:t>
                </a:r>
                <a:r>
                  <a:rPr lang="zh-CN" altLang="zh-CN" sz="2400" kern="100" dirty="0">
                    <a:solidFill>
                      <a:srgbClr val="C00000"/>
                    </a:solidFill>
                    <a:cs typeface="Times New Roman" panose="02020603050405020304" pitchFamily="18" charset="0"/>
                  </a:rPr>
                  <a:t>部分或全部</a:t>
                </a:r>
                <a:r>
                  <a:rPr lang="zh-CN" altLang="zh-CN" sz="2400" kern="100" dirty="0">
                    <a:cs typeface="Times New Roman" panose="02020603050405020304" pitchFamily="18" charset="0"/>
                  </a:rPr>
                  <a:t>特征图相关。</a:t>
                </a:r>
                <a:endParaRPr lang="en-US" altLang="zh-CN" sz="2400" kern="100" dirty="0">
                  <a:cs typeface="Times New Roman" panose="02020603050405020304" pitchFamily="18" charset="0"/>
                </a:endParaRPr>
              </a:p>
              <a:p>
                <a:pPr>
                  <a:spcAft>
                    <a:spcPts val="600"/>
                  </a:spcAft>
                </a:pPr>
                <a:endParaRPr lang="en-US" altLang="zh-CN" sz="2400" dirty="0"/>
              </a:p>
              <a:p>
                <a:pPr>
                  <a:spcAft>
                    <a:spcPts val="600"/>
                  </a:spcAft>
                </a:pPr>
                <a:endParaRPr lang="en-US" altLang="zh-CN" sz="2400" dirty="0">
                  <a:solidFill>
                    <a:schemeClr val="tx1"/>
                  </a:solidFill>
                </a:endParaRPr>
              </a:p>
              <a:p>
                <a:pPr>
                  <a:spcAft>
                    <a:spcPts val="600"/>
                  </a:spcAft>
                </a:pPr>
                <a:endParaRPr lang="zh-CN" altLang="en-US" sz="2400" dirty="0">
                  <a:solidFill>
                    <a:schemeClr val="tx1"/>
                  </a:solidFill>
                  <a:cs typeface="Times New Roman" panose="02020603050405020304" pitchFamily="18" charset="0"/>
                </a:endParaRPr>
              </a:p>
            </p:txBody>
          </p:sp>
        </mc:Choice>
        <mc:Fallback xmlns="">
          <p:sp>
            <p:nvSpPr>
              <p:cNvPr id="8" name="矩形 7">
                <a:extLst>
                  <a:ext uri="{FF2B5EF4-FFF2-40B4-BE49-F238E27FC236}">
                    <a16:creationId xmlns:a16="http://schemas.microsoft.com/office/drawing/2014/main" id="{4E900D0C-9929-4FEE-8054-3169B38D17AC}"/>
                  </a:ext>
                </a:extLst>
              </p:cNvPr>
              <p:cNvSpPr>
                <a:spLocks noRot="1" noChangeAspect="1" noMove="1" noResize="1" noEditPoints="1" noAdjustHandles="1" noChangeArrowheads="1" noChangeShapeType="1" noTextEdit="1"/>
              </p:cNvSpPr>
              <p:nvPr/>
            </p:nvSpPr>
            <p:spPr>
              <a:xfrm>
                <a:off x="797045" y="1688769"/>
                <a:ext cx="10529323" cy="2539157"/>
              </a:xfrm>
              <a:prstGeom prst="rect">
                <a:avLst/>
              </a:prstGeom>
              <a:blipFill>
                <a:blip r:embed="rId3"/>
                <a:stretch>
                  <a:fillRect l="-926" t="-1679" r="-174"/>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8064E2A4-CF4C-48FF-8EF4-1BD603092B20}"/>
              </a:ext>
            </a:extLst>
          </p:cNvPr>
          <p:cNvPicPr>
            <a:picLocks noChangeAspect="1"/>
          </p:cNvPicPr>
          <p:nvPr/>
        </p:nvPicPr>
        <p:blipFill>
          <a:blip r:embed="rId4"/>
          <a:stretch>
            <a:fillRect/>
          </a:stretch>
        </p:blipFill>
        <p:spPr>
          <a:xfrm>
            <a:off x="1442367" y="3020872"/>
            <a:ext cx="8951143" cy="2464658"/>
          </a:xfrm>
          <a:prstGeom prst="rect">
            <a:avLst/>
          </a:prstGeom>
        </p:spPr>
      </p:pic>
    </p:spTree>
    <p:extLst>
      <p:ext uri="{BB962C8B-B14F-4D97-AF65-F5344CB8AC3E}">
        <p14:creationId xmlns:p14="http://schemas.microsoft.com/office/powerpoint/2010/main" val="27134378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sym typeface="+mn-ea"/>
              </a:rPr>
              <a:t>卷积层</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矩形 6">
            <a:extLst>
              <a:ext uri="{FF2B5EF4-FFF2-40B4-BE49-F238E27FC236}">
                <a16:creationId xmlns:a16="http://schemas.microsoft.com/office/drawing/2014/main" id="{3BCDA248-6DD4-4436-9835-3293D4E41B32}"/>
              </a:ext>
            </a:extLst>
          </p:cNvPr>
          <p:cNvSpPr/>
          <p:nvPr/>
        </p:nvSpPr>
        <p:spPr>
          <a:xfrm>
            <a:off x="1193329" y="1220079"/>
            <a:ext cx="10301985" cy="1144031"/>
          </a:xfrm>
          <a:prstGeom prst="rect">
            <a:avLst/>
          </a:prstGeom>
        </p:spPr>
        <p:txBody>
          <a:bodyPr wrap="square">
            <a:spAutoFit/>
          </a:bodyPr>
          <a:lstStyle/>
          <a:p>
            <a:pPr>
              <a:lnSpc>
                <a:spcPct val="150000"/>
              </a:lnSpc>
            </a:pPr>
            <a:r>
              <a:rPr lang="zh-CN" altLang="zh-CN" sz="2400" dirty="0">
                <a:solidFill>
                  <a:schemeClr val="accent6"/>
                </a:solidFill>
                <a:cs typeface="Times New Roman" panose="02020603050405020304" pitchFamily="18" charset="0"/>
              </a:rPr>
              <a:t>卷积</a:t>
            </a:r>
            <a:r>
              <a:rPr lang="zh-CN" altLang="zh-CN" sz="2400" dirty="0">
                <a:solidFill>
                  <a:srgbClr val="000000"/>
                </a:solidFill>
                <a:cs typeface="Times New Roman" panose="02020603050405020304" pitchFamily="18" charset="0"/>
              </a:rPr>
              <a:t>是一类对矩阵的线性运算方式，包含卷积操作的网络层被称为</a:t>
            </a:r>
            <a:r>
              <a:rPr lang="zh-CN" altLang="zh-CN" sz="2400" dirty="0">
                <a:solidFill>
                  <a:schemeClr val="accent6"/>
                </a:solidFill>
                <a:cs typeface="Times New Roman" panose="02020603050405020304" pitchFamily="18" charset="0"/>
              </a:rPr>
              <a:t>卷积层</a:t>
            </a:r>
            <a:r>
              <a:rPr lang="zh-CN" altLang="zh-CN" sz="2400" dirty="0">
                <a:solidFill>
                  <a:srgbClr val="000000"/>
                </a:solidFill>
                <a:cs typeface="Times New Roman" panose="02020603050405020304" pitchFamily="18" charset="0"/>
              </a:rPr>
              <a:t>，其用来对输入图片进行特征提取，输出相应图片的</a:t>
            </a:r>
            <a:r>
              <a:rPr lang="zh-CN" altLang="zh-CN" sz="2400" dirty="0">
                <a:solidFill>
                  <a:schemeClr val="accent6"/>
                </a:solidFill>
                <a:cs typeface="Times New Roman" panose="02020603050405020304" pitchFamily="18" charset="0"/>
              </a:rPr>
              <a:t>特征图</a:t>
            </a:r>
            <a:r>
              <a:rPr lang="zh-CN" altLang="zh-CN" sz="2400" dirty="0">
                <a:solidFill>
                  <a:srgbClr val="000000"/>
                </a:solidFill>
                <a:cs typeface="Times New Roman" panose="02020603050405020304" pitchFamily="18" charset="0"/>
              </a:rPr>
              <a:t>。</a:t>
            </a:r>
            <a:endParaRPr lang="zh-CN" altLang="en-US" sz="2400"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C45C24AA-5A77-4690-92B3-466984E2E04D}"/>
                  </a:ext>
                </a:extLst>
              </p:cNvPr>
              <p:cNvSpPr/>
              <p:nvPr/>
            </p:nvSpPr>
            <p:spPr>
              <a:xfrm>
                <a:off x="1193329" y="2722375"/>
                <a:ext cx="10108043" cy="1457643"/>
              </a:xfrm>
              <a:prstGeom prst="rect">
                <a:avLst/>
              </a:prstGeom>
            </p:spPr>
            <p:txBody>
              <a:bodyPr wrap="square">
                <a:spAutoFit/>
              </a:bodyPr>
              <a:lstStyle/>
              <a:p>
                <a:pPr>
                  <a:lnSpc>
                    <a:spcPct val="120000"/>
                  </a:lnSpc>
                </a:pPr>
                <a:r>
                  <a:rPr lang="zh-CN" altLang="zh-CN" sz="2400" dirty="0">
                    <a:solidFill>
                      <a:srgbClr val="000000"/>
                    </a:solidFill>
                    <a:cs typeface="Times New Roman" panose="02020603050405020304" pitchFamily="18" charset="0"/>
                  </a:rPr>
                  <a:t>假设现有一个大小为</a:t>
                </a:r>
                <a14:m>
                  <m:oMath xmlns:m="http://schemas.openxmlformats.org/officeDocument/2006/math">
                    <m:r>
                      <a:rPr lang="en-US" altLang="zh-CN" sz="24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𝑀</m:t>
                    </m:r>
                    <m:r>
                      <a:rPr lang="en-US" altLang="zh-CN" sz="24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𝑁</m:t>
                    </m:r>
                  </m:oMath>
                </a14:m>
                <a:r>
                  <a:rPr lang="zh-CN" altLang="zh-CN" sz="2400" dirty="0">
                    <a:solidFill>
                      <a:srgbClr val="000000"/>
                    </a:solidFill>
                    <a:cs typeface="Times New Roman" panose="02020603050405020304" pitchFamily="18" charset="0"/>
                  </a:rPr>
                  <a:t>的矩阵</a:t>
                </a:r>
                <a14:m>
                  <m:oMath xmlns:m="http://schemas.openxmlformats.org/officeDocument/2006/math">
                    <m:r>
                      <a:rPr lang="en-US" altLang="zh-CN" sz="2400" b="1"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𝑨</m:t>
                    </m:r>
                  </m:oMath>
                </a14:m>
                <a:r>
                  <a:rPr lang="zh-CN" altLang="zh-CN" sz="2400" dirty="0">
                    <a:solidFill>
                      <a:srgbClr val="000000"/>
                    </a:solidFill>
                    <a:cs typeface="Times New Roman" panose="02020603050405020304" pitchFamily="18" charset="0"/>
                  </a:rPr>
                  <a:t>与一个大小为</a:t>
                </a:r>
                <a14:m>
                  <m:oMath xmlns:m="http://schemas.openxmlformats.org/officeDocument/2006/math">
                    <m:r>
                      <a:rPr lang="en-US" altLang="zh-CN" sz="24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𝑚</m:t>
                    </m:r>
                    <m:r>
                      <a:rPr lang="en-US" altLang="zh-CN" sz="24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𝑛</m:t>
                    </m:r>
                  </m:oMath>
                </a14:m>
                <a:r>
                  <a:rPr lang="zh-CN" altLang="zh-CN" sz="2400" dirty="0">
                    <a:solidFill>
                      <a:srgbClr val="000000"/>
                    </a:solidFill>
                    <a:cs typeface="Times New Roman" panose="02020603050405020304" pitchFamily="18" charset="0"/>
                  </a:rPr>
                  <a:t>的矩阵</a:t>
                </a:r>
                <a14:m>
                  <m:oMath xmlns:m="http://schemas.openxmlformats.org/officeDocument/2006/math">
                    <m:r>
                      <a:rPr lang="en-US" altLang="zh-CN" sz="2400" b="1"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𝑩</m:t>
                    </m:r>
                  </m:oMath>
                </a14:m>
                <a:r>
                  <a:rPr lang="en-US" altLang="zh-CN" sz="2400" dirty="0">
                    <a:solidFill>
                      <a:srgbClr val="000000"/>
                    </a:solidFill>
                    <a:cs typeface="Times New Roman" panose="02020603050405020304" pitchFamily="18" charset="0"/>
                  </a:rPr>
                  <a:t>,</a:t>
                </a:r>
                <a:r>
                  <a:rPr lang="zh-CN" altLang="zh-CN" sz="2400" dirty="0">
                    <a:solidFill>
                      <a:srgbClr val="000000"/>
                    </a:solidFill>
                    <a:cs typeface="Times New Roman" panose="02020603050405020304" pitchFamily="18" charset="0"/>
                  </a:rPr>
                  <a:t>且</a:t>
                </a:r>
                <a14:m>
                  <m:oMath xmlns:m="http://schemas.openxmlformats.org/officeDocument/2006/math">
                    <m:r>
                      <a:rPr lang="en-US" altLang="zh-CN" sz="24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𝑀</m:t>
                    </m:r>
                    <m:r>
                      <a:rPr lang="en-US" altLang="zh-CN" sz="24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𝑚</m:t>
                    </m:r>
                    <m:r>
                      <a:rPr lang="en-US" altLang="zh-CN" sz="24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𝑁</m:t>
                    </m:r>
                    <m:r>
                      <a:rPr lang="en-US" altLang="zh-CN" sz="24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𝑛</m:t>
                    </m:r>
                  </m:oMath>
                </a14:m>
                <a:r>
                  <a:rPr lang="en-US" altLang="zh-CN" sz="2400" dirty="0">
                    <a:solidFill>
                      <a:srgbClr val="000000"/>
                    </a:solidFill>
                    <a:cs typeface="Times New Roman" panose="02020603050405020304" pitchFamily="18" charset="0"/>
                  </a:rPr>
                  <a:t>,</a:t>
                </a:r>
                <a:r>
                  <a:rPr lang="zh-CN" altLang="zh-CN" sz="2400" dirty="0">
                    <a:solidFill>
                      <a:srgbClr val="000000"/>
                    </a:solidFill>
                    <a:cs typeface="Times New Roman" panose="02020603050405020304" pitchFamily="18" charset="0"/>
                  </a:rPr>
                  <a:t>则矩阵</a:t>
                </a:r>
                <a14:m>
                  <m:oMath xmlns:m="http://schemas.openxmlformats.org/officeDocument/2006/math">
                    <m:r>
                      <a:rPr lang="en-US" altLang="zh-CN" sz="2400" b="1"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𝑨</m:t>
                    </m:r>
                  </m:oMath>
                </a14:m>
                <a:r>
                  <a:rPr lang="zh-CN" altLang="zh-CN" sz="2400" dirty="0">
                    <a:solidFill>
                      <a:srgbClr val="000000"/>
                    </a:solidFill>
                    <a:cs typeface="Times New Roman" panose="02020603050405020304" pitchFamily="18" charset="0"/>
                  </a:rPr>
                  <a:t>中第</a:t>
                </a:r>
                <a14:m>
                  <m:oMath xmlns:m="http://schemas.openxmlformats.org/officeDocument/2006/math">
                    <m:r>
                      <a:rPr lang="en-US" altLang="zh-CN" sz="24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zh-CN" sz="2400" dirty="0">
                    <a:solidFill>
                      <a:srgbClr val="000000"/>
                    </a:solidFill>
                    <a:cs typeface="Times New Roman" panose="02020603050405020304" pitchFamily="18" charset="0"/>
                  </a:rPr>
                  <a:t>到第</a:t>
                </a:r>
                <a14:m>
                  <m:oMath xmlns:m="http://schemas.openxmlformats.org/officeDocument/2006/math">
                    <m:r>
                      <a:rPr lang="en-US" altLang="zh-CN" sz="24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𝑚</m:t>
                    </m:r>
                    <m:r>
                      <a:rPr lang="en-US" altLang="zh-CN" sz="24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−1</m:t>
                    </m:r>
                  </m:oMath>
                </a14:m>
                <a:r>
                  <a:rPr lang="zh-CN" altLang="zh-CN" sz="2400" dirty="0">
                    <a:solidFill>
                      <a:srgbClr val="000000"/>
                    </a:solidFill>
                    <a:cs typeface="Times New Roman" panose="02020603050405020304" pitchFamily="18" charset="0"/>
                  </a:rPr>
                  <a:t>行、第</a:t>
                </a:r>
                <a14:m>
                  <m:oMath xmlns:m="http://schemas.openxmlformats.org/officeDocument/2006/math">
                    <m:r>
                      <a:rPr lang="en-US" altLang="zh-CN" sz="24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𝑗</m:t>
                    </m:r>
                  </m:oMath>
                </a14:m>
                <a:r>
                  <a:rPr lang="zh-CN" altLang="zh-CN" sz="2400" dirty="0">
                    <a:solidFill>
                      <a:srgbClr val="000000"/>
                    </a:solidFill>
                    <a:cs typeface="Times New Roman" panose="02020603050405020304" pitchFamily="18" charset="0"/>
                  </a:rPr>
                  <a:t>到第</a:t>
                </a:r>
                <a14:m>
                  <m:oMath xmlns:m="http://schemas.openxmlformats.org/officeDocument/2006/math">
                    <m:r>
                      <a:rPr lang="en-US" altLang="zh-CN" sz="24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𝑗</m:t>
                    </m:r>
                    <m:r>
                      <a:rPr lang="en-US" altLang="zh-CN" sz="24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𝑛</m:t>
                    </m:r>
                    <m:r>
                      <a:rPr lang="en-US" altLang="zh-CN" sz="24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−1</m:t>
                    </m:r>
                  </m:oMath>
                </a14:m>
                <a:r>
                  <a:rPr lang="zh-CN" altLang="zh-CN" sz="2400" dirty="0">
                    <a:solidFill>
                      <a:srgbClr val="000000"/>
                    </a:solidFill>
                    <a:cs typeface="Times New Roman" panose="02020603050405020304" pitchFamily="18" charset="0"/>
                  </a:rPr>
                  <a:t>列元素所组成的子区域与矩阵</a:t>
                </a:r>
                <a14:m>
                  <m:oMath xmlns:m="http://schemas.openxmlformats.org/officeDocument/2006/math">
                    <m:r>
                      <a:rPr lang="en-US" altLang="zh-CN" sz="2400" b="1"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𝑩</m:t>
                    </m:r>
                  </m:oMath>
                </a14:m>
                <a:r>
                  <a:rPr lang="zh-CN" altLang="zh-CN" sz="2400" dirty="0">
                    <a:solidFill>
                      <a:srgbClr val="000000"/>
                    </a:solidFill>
                    <a:cs typeface="Times New Roman" panose="02020603050405020304" pitchFamily="18" charset="0"/>
                  </a:rPr>
                  <a:t>的卷积结果</a:t>
                </a:r>
                <a14:m>
                  <m:oMath xmlns:m="http://schemas.openxmlformats.org/officeDocument/2006/math">
                    <m:sSub>
                      <m:sSubPr>
                        <m:ctrlPr>
                          <a:rPr lang="zh-CN" altLang="zh-CN" sz="2400" i="1">
                            <a:solidFill>
                              <a:srgbClr val="000000"/>
                            </a:solidFill>
                            <a:effectLst/>
                            <a:latin typeface="Cambria Math" panose="02040503050406030204" pitchFamily="18" charset="0"/>
                            <a:ea typeface="Cambria Math" panose="02040503050406030204" pitchFamily="18" charset="0"/>
                          </a:rPr>
                        </m:ctrlPr>
                      </m:sSubPr>
                      <m:e>
                        <m:r>
                          <a:rPr lang="en-US" altLang="zh-CN" sz="24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24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𝑖𝑗</m:t>
                        </m:r>
                      </m:sub>
                    </m:sSub>
                  </m:oMath>
                </a14:m>
                <a:r>
                  <a:rPr lang="zh-CN" altLang="zh-CN" sz="2400" dirty="0">
                    <a:solidFill>
                      <a:srgbClr val="000000"/>
                    </a:solidFill>
                    <a:cs typeface="Times New Roman" panose="02020603050405020304" pitchFamily="18" charset="0"/>
                  </a:rPr>
                  <a:t>为：</a:t>
                </a:r>
                <a:endParaRPr lang="zh-CN" altLang="en-US" sz="2400" dirty="0"/>
              </a:p>
            </p:txBody>
          </p:sp>
        </mc:Choice>
        <mc:Fallback xmlns="">
          <p:sp>
            <p:nvSpPr>
              <p:cNvPr id="8" name="矩形 7">
                <a:extLst>
                  <a:ext uri="{FF2B5EF4-FFF2-40B4-BE49-F238E27FC236}">
                    <a16:creationId xmlns:a16="http://schemas.microsoft.com/office/drawing/2014/main" id="{C45C24AA-5A77-4690-92B3-466984E2E04D}"/>
                  </a:ext>
                </a:extLst>
              </p:cNvPr>
              <p:cNvSpPr>
                <a:spLocks noRot="1" noChangeAspect="1" noMove="1" noResize="1" noEditPoints="1" noAdjustHandles="1" noChangeArrowheads="1" noChangeShapeType="1" noTextEdit="1"/>
              </p:cNvSpPr>
              <p:nvPr/>
            </p:nvSpPr>
            <p:spPr>
              <a:xfrm>
                <a:off x="1193329" y="2722375"/>
                <a:ext cx="10108043" cy="1457643"/>
              </a:xfrm>
              <a:prstGeom prst="rect">
                <a:avLst/>
              </a:prstGeom>
              <a:blipFill>
                <a:blip r:embed="rId3"/>
                <a:stretch>
                  <a:fillRect l="-965" r="-784" b="-58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1EABDB0B-8986-44F9-AFA0-3588FB5C0C10}"/>
                  </a:ext>
                </a:extLst>
              </p:cNvPr>
              <p:cNvSpPr/>
              <p:nvPr/>
            </p:nvSpPr>
            <p:spPr>
              <a:xfrm>
                <a:off x="2898978" y="4438153"/>
                <a:ext cx="6696744" cy="155478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smtClean="0">
                              <a:solidFill>
                                <a:srgbClr val="C00000"/>
                              </a:solidFill>
                              <a:latin typeface="Cambria Math" panose="02040503050406030204" pitchFamily="18" charset="0"/>
                            </a:rPr>
                          </m:ctrlPr>
                        </m:sSubPr>
                        <m:e>
                          <m:r>
                            <a:rPr lang="zh-CN" altLang="en-US" sz="2400" i="1">
                              <a:solidFill>
                                <a:srgbClr val="C00000"/>
                              </a:solidFill>
                              <a:latin typeface="Cambria Math" panose="02040503050406030204" pitchFamily="18" charset="0"/>
                            </a:rPr>
                            <m:t>𝑐</m:t>
                          </m:r>
                        </m:e>
                        <m:sub>
                          <m:r>
                            <a:rPr lang="zh-CN" altLang="en-US" sz="2400" i="1">
                              <a:solidFill>
                                <a:srgbClr val="C00000"/>
                              </a:solidFill>
                              <a:latin typeface="Cambria Math" panose="02040503050406030204" pitchFamily="18" charset="0"/>
                            </a:rPr>
                            <m:t>𝑖𝑗</m:t>
                          </m:r>
                        </m:sub>
                      </m:sSub>
                      <m:r>
                        <a:rPr lang="zh-CN" altLang="en-US" sz="2400" i="0">
                          <a:solidFill>
                            <a:srgbClr val="C00000"/>
                          </a:solidFill>
                          <a:latin typeface="Cambria Math" panose="02040503050406030204" pitchFamily="18" charset="0"/>
                        </a:rPr>
                        <m:t>=</m:t>
                      </m:r>
                      <m:nary>
                        <m:naryPr>
                          <m:chr m:val="∑"/>
                          <m:limLoc m:val="undOvr"/>
                          <m:ctrlPr>
                            <a:rPr lang="zh-CN" altLang="en-US" sz="2400" i="1">
                              <a:solidFill>
                                <a:srgbClr val="C00000"/>
                              </a:solidFill>
                              <a:latin typeface="Cambria Math" panose="02040503050406030204" pitchFamily="18" charset="0"/>
                            </a:rPr>
                          </m:ctrlPr>
                        </m:naryPr>
                        <m:sub>
                          <m:r>
                            <a:rPr lang="zh-CN" altLang="en-US" sz="2400" i="1">
                              <a:solidFill>
                                <a:srgbClr val="C00000"/>
                              </a:solidFill>
                              <a:latin typeface="Cambria Math" panose="02040503050406030204" pitchFamily="18" charset="0"/>
                            </a:rPr>
                            <m:t>𝑢</m:t>
                          </m:r>
                          <m:r>
                            <a:rPr lang="zh-CN" altLang="en-US" sz="2400" i="0">
                              <a:solidFill>
                                <a:srgbClr val="C00000"/>
                              </a:solidFill>
                              <a:latin typeface="Cambria Math" panose="02040503050406030204" pitchFamily="18" charset="0"/>
                            </a:rPr>
                            <m:t>=</m:t>
                          </m:r>
                          <m:r>
                            <a:rPr lang="zh-CN" altLang="en-US" sz="2400" i="1">
                              <a:solidFill>
                                <a:srgbClr val="C00000"/>
                              </a:solidFill>
                              <a:latin typeface="Cambria Math" panose="02040503050406030204" pitchFamily="18" charset="0"/>
                            </a:rPr>
                            <m:t>𝑖</m:t>
                          </m:r>
                        </m:sub>
                        <m:sup>
                          <m:r>
                            <a:rPr lang="zh-CN" altLang="en-US" sz="2400" i="1">
                              <a:solidFill>
                                <a:srgbClr val="C00000"/>
                              </a:solidFill>
                              <a:latin typeface="Cambria Math" panose="02040503050406030204" pitchFamily="18" charset="0"/>
                            </a:rPr>
                            <m:t>𝑖</m:t>
                          </m:r>
                          <m:r>
                            <a:rPr lang="zh-CN" altLang="en-US" sz="2400" i="0">
                              <a:solidFill>
                                <a:srgbClr val="C00000"/>
                              </a:solidFill>
                              <a:latin typeface="Cambria Math" panose="02040503050406030204" pitchFamily="18" charset="0"/>
                            </a:rPr>
                            <m:t>+</m:t>
                          </m:r>
                          <m:r>
                            <a:rPr lang="zh-CN" altLang="en-US" sz="2400" i="1">
                              <a:solidFill>
                                <a:srgbClr val="C00000"/>
                              </a:solidFill>
                              <a:latin typeface="Cambria Math" panose="02040503050406030204" pitchFamily="18" charset="0"/>
                            </a:rPr>
                            <m:t>𝑚</m:t>
                          </m:r>
                          <m:r>
                            <a:rPr lang="zh-CN" altLang="en-US" sz="2400" i="0">
                              <a:solidFill>
                                <a:srgbClr val="C00000"/>
                              </a:solidFill>
                              <a:latin typeface="Cambria Math" panose="02040503050406030204" pitchFamily="18" charset="0"/>
                            </a:rPr>
                            <m:t>−1</m:t>
                          </m:r>
                        </m:sup>
                        <m:e>
                          <m:nary>
                            <m:naryPr>
                              <m:chr m:val="∑"/>
                              <m:limLoc m:val="undOvr"/>
                              <m:ctrlPr>
                                <a:rPr lang="zh-CN" altLang="en-US" sz="2400" i="1">
                                  <a:solidFill>
                                    <a:srgbClr val="C00000"/>
                                  </a:solidFill>
                                  <a:latin typeface="Cambria Math" panose="02040503050406030204" pitchFamily="18" charset="0"/>
                                </a:rPr>
                              </m:ctrlPr>
                            </m:naryPr>
                            <m:sub>
                              <m:r>
                                <a:rPr lang="zh-CN" altLang="en-US" sz="2400" i="1">
                                  <a:solidFill>
                                    <a:srgbClr val="C00000"/>
                                  </a:solidFill>
                                  <a:latin typeface="Cambria Math" panose="02040503050406030204" pitchFamily="18" charset="0"/>
                                </a:rPr>
                                <m:t>𝑣</m:t>
                              </m:r>
                              <m:r>
                                <a:rPr lang="zh-CN" altLang="en-US" sz="2400" i="0">
                                  <a:solidFill>
                                    <a:srgbClr val="C00000"/>
                                  </a:solidFill>
                                  <a:latin typeface="Cambria Math" panose="02040503050406030204" pitchFamily="18" charset="0"/>
                                </a:rPr>
                                <m:t>=</m:t>
                              </m:r>
                              <m:r>
                                <a:rPr lang="zh-CN" altLang="en-US" sz="2400" i="1">
                                  <a:solidFill>
                                    <a:srgbClr val="C00000"/>
                                  </a:solidFill>
                                  <a:latin typeface="Cambria Math" panose="02040503050406030204" pitchFamily="18" charset="0"/>
                                </a:rPr>
                                <m:t>𝑗</m:t>
                              </m:r>
                            </m:sub>
                            <m:sup>
                              <m:r>
                                <a:rPr lang="zh-CN" altLang="en-US" sz="2400" i="1">
                                  <a:solidFill>
                                    <a:srgbClr val="C00000"/>
                                  </a:solidFill>
                                  <a:latin typeface="Cambria Math" panose="02040503050406030204" pitchFamily="18" charset="0"/>
                                </a:rPr>
                                <m:t>𝑗</m:t>
                              </m:r>
                              <m:r>
                                <a:rPr lang="zh-CN" altLang="en-US" sz="2400" i="0">
                                  <a:solidFill>
                                    <a:srgbClr val="C00000"/>
                                  </a:solidFill>
                                  <a:latin typeface="Cambria Math" panose="02040503050406030204" pitchFamily="18" charset="0"/>
                                </a:rPr>
                                <m:t>+</m:t>
                              </m:r>
                              <m:r>
                                <a:rPr lang="zh-CN" altLang="en-US" sz="2400" i="1">
                                  <a:solidFill>
                                    <a:srgbClr val="C00000"/>
                                  </a:solidFill>
                                  <a:latin typeface="Cambria Math" panose="02040503050406030204" pitchFamily="18" charset="0"/>
                                </a:rPr>
                                <m:t>𝑛</m:t>
                              </m:r>
                              <m:r>
                                <a:rPr lang="zh-CN" altLang="en-US" sz="2400" i="0">
                                  <a:solidFill>
                                    <a:srgbClr val="C00000"/>
                                  </a:solidFill>
                                  <a:latin typeface="Cambria Math" panose="02040503050406030204" pitchFamily="18" charset="0"/>
                                </a:rPr>
                                <m:t>−1</m:t>
                              </m:r>
                            </m:sup>
                            <m:e>
                              <m:sSub>
                                <m:sSubPr>
                                  <m:ctrlPr>
                                    <a:rPr lang="zh-CN" altLang="en-US" sz="2400" i="1">
                                      <a:solidFill>
                                        <a:srgbClr val="C00000"/>
                                      </a:solidFill>
                                      <a:latin typeface="Cambria Math" panose="02040503050406030204" pitchFamily="18" charset="0"/>
                                    </a:rPr>
                                  </m:ctrlPr>
                                </m:sSubPr>
                                <m:e>
                                  <m:r>
                                    <a:rPr lang="zh-CN" altLang="en-US" sz="2400" i="1">
                                      <a:solidFill>
                                        <a:srgbClr val="C00000"/>
                                      </a:solidFill>
                                      <a:latin typeface="Cambria Math" panose="02040503050406030204" pitchFamily="18" charset="0"/>
                                    </a:rPr>
                                    <m:t>𝑎</m:t>
                                  </m:r>
                                </m:e>
                                <m:sub>
                                  <m:r>
                                    <a:rPr lang="zh-CN" altLang="en-US" sz="2400" i="1">
                                      <a:solidFill>
                                        <a:srgbClr val="C00000"/>
                                      </a:solidFill>
                                      <a:latin typeface="Cambria Math" panose="02040503050406030204" pitchFamily="18" charset="0"/>
                                    </a:rPr>
                                    <m:t>𝑢𝑣</m:t>
                                  </m:r>
                                </m:sub>
                              </m:sSub>
                              <m:sSub>
                                <m:sSubPr>
                                  <m:ctrlPr>
                                    <a:rPr lang="zh-CN" altLang="en-US" sz="2400" i="1">
                                      <a:solidFill>
                                        <a:srgbClr val="C00000"/>
                                      </a:solidFill>
                                      <a:latin typeface="Cambria Math" panose="02040503050406030204" pitchFamily="18" charset="0"/>
                                    </a:rPr>
                                  </m:ctrlPr>
                                </m:sSubPr>
                                <m:e>
                                  <m:r>
                                    <a:rPr lang="zh-CN" altLang="en-US" sz="2400" i="1">
                                      <a:solidFill>
                                        <a:srgbClr val="C00000"/>
                                      </a:solidFill>
                                      <a:latin typeface="Cambria Math" panose="02040503050406030204" pitchFamily="18" charset="0"/>
                                    </a:rPr>
                                    <m:t>𝑏</m:t>
                                  </m:r>
                                </m:e>
                                <m:sub>
                                  <m:r>
                                    <a:rPr lang="zh-CN" altLang="en-US" sz="2400" i="1">
                                      <a:solidFill>
                                        <a:srgbClr val="C00000"/>
                                      </a:solidFill>
                                      <a:latin typeface="Cambria Math" panose="02040503050406030204" pitchFamily="18" charset="0"/>
                                    </a:rPr>
                                    <m:t>𝑢</m:t>
                                  </m:r>
                                  <m:r>
                                    <a:rPr lang="zh-CN" altLang="en-US" sz="2400" i="0">
                                      <a:solidFill>
                                        <a:srgbClr val="C00000"/>
                                      </a:solidFill>
                                      <a:latin typeface="Cambria Math" panose="02040503050406030204" pitchFamily="18" charset="0"/>
                                    </a:rPr>
                                    <m:t>−</m:t>
                                  </m:r>
                                  <m:r>
                                    <a:rPr lang="zh-CN" altLang="en-US" sz="2400" i="1">
                                      <a:solidFill>
                                        <a:srgbClr val="C00000"/>
                                      </a:solidFill>
                                      <a:latin typeface="Cambria Math" panose="02040503050406030204" pitchFamily="18" charset="0"/>
                                    </a:rPr>
                                    <m:t>𝑖</m:t>
                                  </m:r>
                                  <m:r>
                                    <a:rPr lang="zh-CN" altLang="en-US" sz="2400" i="0">
                                      <a:solidFill>
                                        <a:srgbClr val="C00000"/>
                                      </a:solidFill>
                                      <a:latin typeface="Cambria Math" panose="02040503050406030204" pitchFamily="18" charset="0"/>
                                    </a:rPr>
                                    <m:t>+1,</m:t>
                                  </m:r>
                                  <m:r>
                                    <a:rPr lang="zh-CN" altLang="en-US" sz="2400" i="1">
                                      <a:solidFill>
                                        <a:srgbClr val="C00000"/>
                                      </a:solidFill>
                                      <a:latin typeface="Cambria Math" panose="02040503050406030204" pitchFamily="18" charset="0"/>
                                    </a:rPr>
                                    <m:t>𝑣</m:t>
                                  </m:r>
                                  <m:r>
                                    <a:rPr lang="zh-CN" altLang="en-US" sz="2400" i="0">
                                      <a:solidFill>
                                        <a:srgbClr val="C00000"/>
                                      </a:solidFill>
                                      <a:latin typeface="Cambria Math" panose="02040503050406030204" pitchFamily="18" charset="0"/>
                                    </a:rPr>
                                    <m:t>−</m:t>
                                  </m:r>
                                  <m:r>
                                    <a:rPr lang="zh-CN" altLang="en-US" sz="2400" i="1">
                                      <a:solidFill>
                                        <a:srgbClr val="C00000"/>
                                      </a:solidFill>
                                      <a:latin typeface="Cambria Math" panose="02040503050406030204" pitchFamily="18" charset="0"/>
                                    </a:rPr>
                                    <m:t>𝑗</m:t>
                                  </m:r>
                                  <m:r>
                                    <a:rPr lang="zh-CN" altLang="en-US" sz="2400" i="0">
                                      <a:solidFill>
                                        <a:srgbClr val="C00000"/>
                                      </a:solidFill>
                                      <a:latin typeface="Cambria Math" panose="02040503050406030204" pitchFamily="18" charset="0"/>
                                    </a:rPr>
                                    <m:t>+1</m:t>
                                  </m:r>
                                </m:sub>
                              </m:sSub>
                            </m:e>
                          </m:nary>
                        </m:e>
                      </m:nary>
                    </m:oMath>
                  </m:oMathPara>
                </a14:m>
                <a:endParaRPr lang="en-US" altLang="zh-CN" sz="2400" i="1" dirty="0">
                  <a:latin typeface="Cambria Math" panose="02040503050406030204" pitchFamily="18" charset="0"/>
                </a:endParaRPr>
              </a:p>
              <a:p>
                <a:r>
                  <a:rPr lang="zh-CN" altLang="en-US" sz="2400" dirty="0">
                    <a:solidFill>
                      <a:schemeClr val="tx1"/>
                    </a:solidFill>
                  </a:rPr>
                  <a:t>其中，</a:t>
                </a:r>
                <a14:m>
                  <m:oMath xmlns:m="http://schemas.openxmlformats.org/officeDocument/2006/math">
                    <m:r>
                      <a:rPr lang="zh-CN" altLang="en-US" sz="2400" i="0">
                        <a:latin typeface="Cambria Math" panose="02040503050406030204" pitchFamily="18" charset="0"/>
                      </a:rPr>
                      <m:t>  </m:t>
                    </m:r>
                    <m:r>
                      <a:rPr lang="zh-CN" altLang="en-US" sz="2400" i="0" smtClean="0">
                        <a:solidFill>
                          <a:srgbClr val="C00000"/>
                        </a:solidFill>
                        <a:latin typeface="Cambria Math" panose="02040503050406030204" pitchFamily="18" charset="0"/>
                      </a:rPr>
                      <m:t>1≤</m:t>
                    </m:r>
                    <m:r>
                      <a:rPr lang="zh-CN" altLang="en-US" sz="2400" i="1">
                        <a:solidFill>
                          <a:srgbClr val="C00000"/>
                        </a:solidFill>
                        <a:latin typeface="Cambria Math" panose="02040503050406030204" pitchFamily="18" charset="0"/>
                      </a:rPr>
                      <m:t>𝑖</m:t>
                    </m:r>
                    <m:r>
                      <a:rPr lang="zh-CN" altLang="en-US" sz="2400" i="0">
                        <a:solidFill>
                          <a:srgbClr val="C00000"/>
                        </a:solidFill>
                        <a:latin typeface="Cambria Math" panose="02040503050406030204" pitchFamily="18" charset="0"/>
                      </a:rPr>
                      <m:t>≤</m:t>
                    </m:r>
                    <m:r>
                      <a:rPr lang="zh-CN" altLang="en-US" sz="2400" i="1">
                        <a:solidFill>
                          <a:srgbClr val="C00000"/>
                        </a:solidFill>
                        <a:latin typeface="Cambria Math" panose="02040503050406030204" pitchFamily="18" charset="0"/>
                      </a:rPr>
                      <m:t>𝑀</m:t>
                    </m:r>
                    <m:r>
                      <a:rPr lang="zh-CN" altLang="en-US" sz="2400" i="0">
                        <a:solidFill>
                          <a:srgbClr val="C00000"/>
                        </a:solidFill>
                        <a:latin typeface="Cambria Math" panose="02040503050406030204" pitchFamily="18" charset="0"/>
                      </a:rPr>
                      <m:t>−</m:t>
                    </m:r>
                    <m:r>
                      <a:rPr lang="zh-CN" altLang="en-US" sz="2400" i="1">
                        <a:solidFill>
                          <a:srgbClr val="C00000"/>
                        </a:solidFill>
                        <a:latin typeface="Cambria Math" panose="02040503050406030204" pitchFamily="18" charset="0"/>
                      </a:rPr>
                      <m:t>𝑚</m:t>
                    </m:r>
                    <m:r>
                      <a:rPr lang="zh-CN" altLang="en-US" sz="2400" i="0">
                        <a:solidFill>
                          <a:srgbClr val="C00000"/>
                        </a:solidFill>
                        <a:latin typeface="Cambria Math" panose="02040503050406030204" pitchFamily="18" charset="0"/>
                      </a:rPr>
                      <m:t>+1</m:t>
                    </m:r>
                    <m:r>
                      <a:rPr lang="zh-CN" altLang="en-US" sz="2400" i="0">
                        <a:solidFill>
                          <a:srgbClr val="C00000"/>
                        </a:solidFill>
                        <a:latin typeface="Cambria Math" panose="02040503050406030204" pitchFamily="18" charset="0"/>
                      </a:rPr>
                      <m:t>且</m:t>
                    </m:r>
                    <m:r>
                      <a:rPr lang="zh-CN" altLang="en-US" sz="2400" i="0">
                        <a:solidFill>
                          <a:srgbClr val="C00000"/>
                        </a:solidFill>
                        <a:latin typeface="Cambria Math" panose="02040503050406030204" pitchFamily="18" charset="0"/>
                      </a:rPr>
                      <m:t>1≤</m:t>
                    </m:r>
                    <m:r>
                      <a:rPr lang="zh-CN" altLang="en-US" sz="2400" i="1">
                        <a:solidFill>
                          <a:srgbClr val="C00000"/>
                        </a:solidFill>
                        <a:latin typeface="Cambria Math" panose="02040503050406030204" pitchFamily="18" charset="0"/>
                      </a:rPr>
                      <m:t>𝑗</m:t>
                    </m:r>
                    <m:r>
                      <a:rPr lang="zh-CN" altLang="en-US" sz="2400" i="0">
                        <a:solidFill>
                          <a:srgbClr val="C00000"/>
                        </a:solidFill>
                        <a:latin typeface="Cambria Math" panose="02040503050406030204" pitchFamily="18" charset="0"/>
                      </a:rPr>
                      <m:t>≤</m:t>
                    </m:r>
                    <m:r>
                      <a:rPr lang="zh-CN" altLang="en-US" sz="2400" i="1">
                        <a:solidFill>
                          <a:srgbClr val="C00000"/>
                        </a:solidFill>
                        <a:latin typeface="Cambria Math" panose="02040503050406030204" pitchFamily="18" charset="0"/>
                      </a:rPr>
                      <m:t>𝑁</m:t>
                    </m:r>
                    <m:r>
                      <a:rPr lang="zh-CN" altLang="en-US" sz="2400" i="0">
                        <a:solidFill>
                          <a:srgbClr val="C00000"/>
                        </a:solidFill>
                        <a:latin typeface="Cambria Math" panose="02040503050406030204" pitchFamily="18" charset="0"/>
                      </a:rPr>
                      <m:t>−</m:t>
                    </m:r>
                    <m:r>
                      <a:rPr lang="zh-CN" altLang="en-US" sz="2400" i="1">
                        <a:solidFill>
                          <a:srgbClr val="C00000"/>
                        </a:solidFill>
                        <a:latin typeface="Cambria Math" panose="02040503050406030204" pitchFamily="18" charset="0"/>
                      </a:rPr>
                      <m:t>𝑛</m:t>
                    </m:r>
                    <m:r>
                      <a:rPr lang="zh-CN" altLang="en-US" sz="2400" i="0">
                        <a:solidFill>
                          <a:srgbClr val="C00000"/>
                        </a:solidFill>
                        <a:latin typeface="Cambria Math" panose="02040503050406030204" pitchFamily="18" charset="0"/>
                      </a:rPr>
                      <m:t>+1</m:t>
                    </m:r>
                  </m:oMath>
                </a14:m>
                <a:endParaRPr lang="zh-CN" altLang="en-US" sz="2400" dirty="0">
                  <a:solidFill>
                    <a:srgbClr val="C00000"/>
                  </a:solidFill>
                </a:endParaRPr>
              </a:p>
            </p:txBody>
          </p:sp>
        </mc:Choice>
        <mc:Fallback xmlns="">
          <p:sp>
            <p:nvSpPr>
              <p:cNvPr id="9" name="矩形 8">
                <a:extLst>
                  <a:ext uri="{FF2B5EF4-FFF2-40B4-BE49-F238E27FC236}">
                    <a16:creationId xmlns:a16="http://schemas.microsoft.com/office/drawing/2014/main" id="{1EABDB0B-8986-44F9-AFA0-3588FB5C0C10}"/>
                  </a:ext>
                </a:extLst>
              </p:cNvPr>
              <p:cNvSpPr>
                <a:spLocks noRot="1" noChangeAspect="1" noMove="1" noResize="1" noEditPoints="1" noAdjustHandles="1" noChangeArrowheads="1" noChangeShapeType="1" noTextEdit="1"/>
              </p:cNvSpPr>
              <p:nvPr/>
            </p:nvSpPr>
            <p:spPr>
              <a:xfrm>
                <a:off x="2898978" y="4438153"/>
                <a:ext cx="6696744" cy="1554785"/>
              </a:xfrm>
              <a:prstGeom prst="rect">
                <a:avLst/>
              </a:prstGeom>
              <a:blipFill>
                <a:blip r:embed="rId4"/>
                <a:stretch>
                  <a:fillRect l="-1457" b="-823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1416779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卷积神经网络</a:t>
            </a:r>
            <a:r>
              <a:rPr lang="en-US" altLang="zh-CN"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基本网络模型</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1AF0A06C-9F9B-4B31-BBA1-4F5CA7C3C641}"/>
                  </a:ext>
                </a:extLst>
              </p:cNvPr>
              <p:cNvSpPr/>
              <p:nvPr/>
            </p:nvSpPr>
            <p:spPr>
              <a:xfrm>
                <a:off x="698476" y="1772816"/>
                <a:ext cx="10518164" cy="1200329"/>
              </a:xfrm>
              <a:prstGeom prst="rect">
                <a:avLst/>
              </a:prstGeom>
            </p:spPr>
            <p:txBody>
              <a:bodyPr wrap="square">
                <a:spAutoFit/>
              </a:bodyPr>
              <a:lstStyle/>
              <a:p>
                <a:pPr algn="just">
                  <a:spcAft>
                    <a:spcPts val="0"/>
                  </a:spcAft>
                  <a:tabLst>
                    <a:tab pos="450215" algn="l"/>
                  </a:tabLst>
                </a:pPr>
                <a14:m>
                  <m:oMath xmlns:m="http://schemas.openxmlformats.org/officeDocument/2006/math">
                    <m:r>
                      <m:rPr>
                        <m:sty m:val="p"/>
                      </m:rPr>
                      <a:rPr lang="en-US" altLang="zh-CN" sz="2400" kern="100"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C</m:t>
                    </m:r>
                    <m:r>
                      <a:rPr lang="en-US" altLang="zh-CN" sz="2400" kern="100"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3</m:t>
                    </m:r>
                  </m:oMath>
                </a14:m>
                <a:r>
                  <a:rPr lang="zh-CN" altLang="zh-CN" sz="2400" kern="100" dirty="0">
                    <a:solidFill>
                      <a:schemeClr val="tx1"/>
                    </a:solidFill>
                    <a:cs typeface="Times New Roman" panose="02020603050405020304" pitchFamily="18" charset="0"/>
                  </a:rPr>
                  <a:t>层中包含</a:t>
                </a:r>
                <a14:m>
                  <m:oMath xmlns:m="http://schemas.openxmlformats.org/officeDocument/2006/math">
                    <m:r>
                      <a:rPr lang="en-US" altLang="zh-CN" sz="2400"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16</m:t>
                    </m:r>
                  </m:oMath>
                </a14:m>
                <a:r>
                  <a:rPr lang="zh-CN" altLang="zh-CN" sz="2400" kern="100" dirty="0">
                    <a:solidFill>
                      <a:schemeClr val="tx1"/>
                    </a:solidFill>
                    <a:cs typeface="Times New Roman" panose="02020603050405020304" pitchFamily="18" charset="0"/>
                  </a:rPr>
                  <a:t>个</a:t>
                </a:r>
                <a:r>
                  <a:rPr lang="en-US" altLang="zh-CN" sz="2400" kern="100" dirty="0">
                    <a:solidFill>
                      <a:schemeClr val="tx1"/>
                    </a:solidFill>
                    <a:cs typeface="Times New Roman" panose="02020603050405020304" pitchFamily="18" charset="0"/>
                  </a:rPr>
                  <a:t>5×5</a:t>
                </a:r>
                <a:r>
                  <a:rPr lang="zh-CN" altLang="zh-CN" sz="2400" kern="100" dirty="0">
                    <a:solidFill>
                      <a:schemeClr val="tx1"/>
                    </a:solidFill>
                    <a:cs typeface="Times New Roman" panose="02020603050405020304" pitchFamily="18" charset="0"/>
                  </a:rPr>
                  <a:t>卷积核，因此</a:t>
                </a:r>
                <a:r>
                  <a:rPr lang="zh-CN" altLang="zh-CN" sz="2400" kern="100" dirty="0" smtClean="0">
                    <a:solidFill>
                      <a:schemeClr val="accent6"/>
                    </a:solidFill>
                    <a:cs typeface="Times New Roman" panose="02020603050405020304" pitchFamily="18" charset="0"/>
                  </a:rPr>
                  <a:t>卷积层</a:t>
                </a:r>
                <a14:m>
                  <m:oMath xmlns:m="http://schemas.openxmlformats.org/officeDocument/2006/math">
                    <m:r>
                      <m:rPr>
                        <m:sty m:val="p"/>
                      </m:rPr>
                      <a:rPr lang="en-US" altLang="zh-CN" sz="2400" kern="100">
                        <a:solidFill>
                          <a:schemeClr val="accent6"/>
                        </a:solidFill>
                        <a:latin typeface="Cambria Math" panose="02040503050406030204" pitchFamily="18" charset="0"/>
                        <a:ea typeface="宋体" panose="02010600030101010101" pitchFamily="2" charset="-122"/>
                        <a:cs typeface="Times New Roman" panose="02020603050405020304" pitchFamily="18" charset="0"/>
                      </a:rPr>
                      <m:t>C</m:t>
                    </m:r>
                    <m:r>
                      <a:rPr lang="en-US" altLang="zh-CN" sz="2400" kern="100">
                        <a:solidFill>
                          <a:schemeClr val="accent6"/>
                        </a:solidFill>
                        <a:latin typeface="Cambria Math" panose="02040503050406030204" pitchFamily="18" charset="0"/>
                        <a:ea typeface="宋体" panose="02010600030101010101" pitchFamily="2" charset="-122"/>
                        <a:cs typeface="Times New Roman" panose="02020603050405020304" pitchFamily="18" charset="0"/>
                      </a:rPr>
                      <m:t>3</m:t>
                    </m:r>
                  </m:oMath>
                </a14:m>
                <a:r>
                  <a:rPr lang="zh-CN" altLang="zh-CN" sz="2400" kern="100" dirty="0">
                    <a:solidFill>
                      <a:schemeClr val="tx1"/>
                    </a:solidFill>
                    <a:cs typeface="Times New Roman" panose="02020603050405020304" pitchFamily="18" charset="0"/>
                  </a:rPr>
                  <a:t>中共包含</a:t>
                </a:r>
                <a14:m>
                  <m:oMath xmlns:m="http://schemas.openxmlformats.org/officeDocument/2006/math">
                    <m:r>
                      <a:rPr lang="en-US" altLang="zh-CN" sz="2400"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16</m:t>
                    </m:r>
                  </m:oMath>
                </a14:m>
                <a:r>
                  <a:rPr lang="zh-CN" altLang="zh-CN" sz="2400" kern="100" dirty="0">
                    <a:solidFill>
                      <a:schemeClr val="tx1"/>
                    </a:solidFill>
                    <a:cs typeface="Times New Roman" panose="02020603050405020304" pitchFamily="18" charset="0"/>
                  </a:rPr>
                  <a:t>个大小为</a:t>
                </a:r>
                <a14:m>
                  <m:oMath xmlns:m="http://schemas.openxmlformats.org/officeDocument/2006/math">
                    <m:r>
                      <a:rPr lang="en-US" altLang="zh-CN" sz="2400"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10×10</m:t>
                    </m:r>
                  </m:oMath>
                </a14:m>
                <a:r>
                  <a:rPr lang="zh-CN" altLang="zh-CN" sz="2400" kern="100" dirty="0">
                    <a:solidFill>
                      <a:schemeClr val="tx1"/>
                    </a:solidFill>
                    <a:cs typeface="Times New Roman" panose="02020603050405020304" pitchFamily="18" charset="0"/>
                  </a:rPr>
                  <a:t>的特征图，这</a:t>
                </a:r>
                <a14:m>
                  <m:oMath xmlns:m="http://schemas.openxmlformats.org/officeDocument/2006/math">
                    <m:r>
                      <a:rPr lang="en-US" altLang="zh-CN" sz="2400"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16</m:t>
                    </m:r>
                  </m:oMath>
                </a14:m>
                <a:r>
                  <a:rPr lang="zh-CN" altLang="zh-CN" sz="2400" kern="100" dirty="0">
                    <a:solidFill>
                      <a:schemeClr val="tx1"/>
                    </a:solidFill>
                    <a:cs typeface="Times New Roman" panose="02020603050405020304" pitchFamily="18" charset="0"/>
                  </a:rPr>
                  <a:t>个特征图分别与池化层</a:t>
                </a:r>
                <a14:m>
                  <m:oMath xmlns:m="http://schemas.openxmlformats.org/officeDocument/2006/math">
                    <m:r>
                      <m:rPr>
                        <m:sty m:val="p"/>
                      </m:rPr>
                      <a:rPr lang="en-US" altLang="zh-CN" sz="2400"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S</m:t>
                    </m:r>
                    <m:r>
                      <a:rPr lang="en-US" altLang="zh-CN" sz="2400"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m:t>
                    </m:r>
                  </m:oMath>
                </a14:m>
                <a:r>
                  <a:rPr lang="zh-CN" altLang="zh-CN" sz="2400" kern="100" dirty="0">
                    <a:solidFill>
                      <a:schemeClr val="tx1"/>
                    </a:solidFill>
                    <a:cs typeface="Times New Roman" panose="02020603050405020304" pitchFamily="18" charset="0"/>
                  </a:rPr>
                  <a:t>的</a:t>
                </a:r>
                <a14:m>
                  <m:oMath xmlns:m="http://schemas.openxmlformats.org/officeDocument/2006/math">
                    <m:r>
                      <a:rPr lang="en-US" altLang="zh-CN" sz="2400"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6</m:t>
                    </m:r>
                  </m:oMath>
                </a14:m>
                <a:r>
                  <a:rPr lang="zh-CN" altLang="zh-CN" sz="2400" kern="100" dirty="0">
                    <a:solidFill>
                      <a:schemeClr val="tx1"/>
                    </a:solidFill>
                    <a:cs typeface="Times New Roman" panose="02020603050405020304" pitchFamily="18" charset="0"/>
                  </a:rPr>
                  <a:t>个特征图中的</a:t>
                </a:r>
                <a:r>
                  <a:rPr lang="zh-CN" altLang="zh-CN" sz="2400" kern="100" dirty="0">
                    <a:solidFill>
                      <a:srgbClr val="C00000"/>
                    </a:solidFill>
                    <a:cs typeface="Times New Roman" panose="02020603050405020304" pitchFamily="18" charset="0"/>
                  </a:rPr>
                  <a:t>部分或全部</a:t>
                </a:r>
                <a:r>
                  <a:rPr lang="zh-CN" altLang="zh-CN" sz="2400" kern="100" dirty="0">
                    <a:solidFill>
                      <a:schemeClr val="tx1"/>
                    </a:solidFill>
                    <a:cs typeface="Times New Roman" panose="02020603050405020304" pitchFamily="18" charset="0"/>
                  </a:rPr>
                  <a:t>特征图相关。</a:t>
                </a:r>
                <a:endParaRPr lang="en-US" altLang="zh-CN" sz="2400" kern="100" dirty="0">
                  <a:solidFill>
                    <a:schemeClr val="tx1"/>
                  </a:solidFill>
                  <a:cs typeface="Times New Roman" panose="02020603050405020304" pitchFamily="18" charset="0"/>
                </a:endParaRPr>
              </a:p>
              <a:p>
                <a:pPr algn="just">
                  <a:spcAft>
                    <a:spcPts val="0"/>
                  </a:spcAft>
                  <a:tabLst>
                    <a:tab pos="450215" algn="l"/>
                  </a:tabLst>
                </a:pPr>
                <a:r>
                  <a:rPr lang="zh-CN" altLang="en-US" sz="2400" kern="100" dirty="0">
                    <a:solidFill>
                      <a:schemeClr val="tx1"/>
                    </a:solidFill>
                    <a:cs typeface="Times New Roman" panose="02020603050405020304" pitchFamily="18" charset="0"/>
                  </a:rPr>
                  <a:t>下</a:t>
                </a:r>
                <a:r>
                  <a:rPr lang="zh-CN" altLang="zh-CN" sz="2400" kern="100" dirty="0">
                    <a:solidFill>
                      <a:schemeClr val="tx1"/>
                    </a:solidFill>
                    <a:cs typeface="Times New Roman" panose="02020603050405020304" pitchFamily="18" charset="0"/>
                  </a:rPr>
                  <a:t>表展示了</a:t>
                </a:r>
                <a14:m>
                  <m:oMath xmlns:m="http://schemas.openxmlformats.org/officeDocument/2006/math">
                    <m:r>
                      <m:rPr>
                        <m:sty m:val="p"/>
                      </m:rPr>
                      <a:rPr lang="en-US" altLang="zh-CN" sz="2400"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C</m:t>
                    </m:r>
                    <m:r>
                      <a:rPr lang="en-US" altLang="zh-CN" sz="2400"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3</m:t>
                    </m:r>
                  </m:oMath>
                </a14:m>
                <a:r>
                  <a:rPr lang="zh-CN" altLang="zh-CN" sz="2400" kern="100" dirty="0">
                    <a:solidFill>
                      <a:schemeClr val="tx1"/>
                    </a:solidFill>
                    <a:cs typeface="Times New Roman" panose="02020603050405020304" pitchFamily="18" charset="0"/>
                  </a:rPr>
                  <a:t>层中的</a:t>
                </a:r>
                <a14:m>
                  <m:oMath xmlns:m="http://schemas.openxmlformats.org/officeDocument/2006/math">
                    <m:r>
                      <a:rPr lang="en-US" altLang="zh-CN" sz="2400"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16</m:t>
                    </m:r>
                  </m:oMath>
                </a14:m>
                <a:r>
                  <a:rPr lang="zh-CN" altLang="zh-CN" sz="2400" kern="100" dirty="0">
                    <a:solidFill>
                      <a:schemeClr val="tx1"/>
                    </a:solidFill>
                    <a:cs typeface="Times New Roman" panose="02020603050405020304" pitchFamily="18" charset="0"/>
                  </a:rPr>
                  <a:t>个特征图与池化层</a:t>
                </a:r>
                <a14:m>
                  <m:oMath xmlns:m="http://schemas.openxmlformats.org/officeDocument/2006/math">
                    <m:r>
                      <m:rPr>
                        <m:sty m:val="p"/>
                      </m:rPr>
                      <a:rPr lang="en-US" altLang="zh-CN" sz="2400"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S</m:t>
                    </m:r>
                    <m:r>
                      <a:rPr lang="en-US" altLang="zh-CN" sz="2400"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m:t>
                    </m:r>
                  </m:oMath>
                </a14:m>
                <a:r>
                  <a:rPr lang="zh-CN" altLang="zh-CN" sz="2400" kern="100" dirty="0">
                    <a:solidFill>
                      <a:schemeClr val="tx1"/>
                    </a:solidFill>
                    <a:cs typeface="Times New Roman" panose="02020603050405020304" pitchFamily="18" charset="0"/>
                  </a:rPr>
                  <a:t>中</a:t>
                </a:r>
                <a:r>
                  <a:rPr lang="en-US" altLang="zh-CN" sz="2400" kern="100" dirty="0">
                    <a:solidFill>
                      <a:schemeClr val="tx1"/>
                    </a:solidFill>
                    <a:cs typeface="Times New Roman" panose="02020603050405020304" pitchFamily="18" charset="0"/>
                  </a:rPr>
                  <a:t>6</a:t>
                </a:r>
                <a:r>
                  <a:rPr lang="zh-CN" altLang="zh-CN" sz="2400" kern="100" dirty="0">
                    <a:solidFill>
                      <a:schemeClr val="tx1"/>
                    </a:solidFill>
                    <a:cs typeface="Times New Roman" panose="02020603050405020304" pitchFamily="18" charset="0"/>
                  </a:rPr>
                  <a:t>个特征图的相关性。</a:t>
                </a:r>
              </a:p>
            </p:txBody>
          </p:sp>
        </mc:Choice>
        <mc:Fallback xmlns="">
          <p:sp>
            <p:nvSpPr>
              <p:cNvPr id="7" name="矩形 6">
                <a:extLst>
                  <a:ext uri="{FF2B5EF4-FFF2-40B4-BE49-F238E27FC236}">
                    <a16:creationId xmlns:a16="http://schemas.microsoft.com/office/drawing/2014/main" id="{1AF0A06C-9F9B-4B31-BBA1-4F5CA7C3C641}"/>
                  </a:ext>
                </a:extLst>
              </p:cNvPr>
              <p:cNvSpPr>
                <a:spLocks noRot="1" noChangeAspect="1" noMove="1" noResize="1" noEditPoints="1" noAdjustHandles="1" noChangeArrowheads="1" noChangeShapeType="1" noTextEdit="1"/>
              </p:cNvSpPr>
              <p:nvPr/>
            </p:nvSpPr>
            <p:spPr>
              <a:xfrm>
                <a:off x="698476" y="1772816"/>
                <a:ext cx="10518164" cy="1200329"/>
              </a:xfrm>
              <a:prstGeom prst="rect">
                <a:avLst/>
              </a:prstGeom>
              <a:blipFill>
                <a:blip r:embed="rId3"/>
                <a:stretch>
                  <a:fillRect l="-928" t="-3553" r="-3826" b="-11168"/>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B8B210F7-AC6F-4946-A8F0-BAA0E7AF4D6B}"/>
              </a:ext>
            </a:extLst>
          </p:cNvPr>
          <p:cNvPicPr>
            <a:picLocks noChangeAspect="1"/>
          </p:cNvPicPr>
          <p:nvPr/>
        </p:nvPicPr>
        <p:blipFill>
          <a:blip r:embed="rId4"/>
          <a:stretch>
            <a:fillRect/>
          </a:stretch>
        </p:blipFill>
        <p:spPr>
          <a:xfrm>
            <a:off x="178669" y="3426872"/>
            <a:ext cx="7266432" cy="2263315"/>
          </a:xfrm>
          <a:prstGeom prst="rect">
            <a:avLst/>
          </a:prstGeom>
        </p:spPr>
      </p:pic>
      <p:pic>
        <p:nvPicPr>
          <p:cNvPr id="10" name="图片 9">
            <a:extLst>
              <a:ext uri="{FF2B5EF4-FFF2-40B4-BE49-F238E27FC236}">
                <a16:creationId xmlns:a16="http://schemas.microsoft.com/office/drawing/2014/main" id="{BDC45D0C-99E7-4284-B185-A9E6EBA9C252}"/>
              </a:ext>
            </a:extLst>
          </p:cNvPr>
          <p:cNvPicPr>
            <a:picLocks noChangeAspect="1"/>
          </p:cNvPicPr>
          <p:nvPr/>
        </p:nvPicPr>
        <p:blipFill>
          <a:blip r:embed="rId5"/>
          <a:stretch>
            <a:fillRect/>
          </a:stretch>
        </p:blipFill>
        <p:spPr>
          <a:xfrm>
            <a:off x="7445101" y="3089592"/>
            <a:ext cx="4651775" cy="3003233"/>
          </a:xfrm>
          <a:prstGeom prst="rect">
            <a:avLst/>
          </a:prstGeom>
        </p:spPr>
      </p:pic>
      <p:sp>
        <p:nvSpPr>
          <p:cNvPr id="3" name="矩形 2"/>
          <p:cNvSpPr/>
          <p:nvPr/>
        </p:nvSpPr>
        <p:spPr>
          <a:xfrm>
            <a:off x="535578" y="3426872"/>
            <a:ext cx="2512422" cy="2263315"/>
          </a:xfrm>
          <a:prstGeom prst="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2" name="矩形 11"/>
          <p:cNvSpPr/>
          <p:nvPr/>
        </p:nvSpPr>
        <p:spPr>
          <a:xfrm>
            <a:off x="3087190" y="3426871"/>
            <a:ext cx="2512422" cy="2263315"/>
          </a:xfrm>
          <a:prstGeom prst="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3" name="矩形 12"/>
          <p:cNvSpPr/>
          <p:nvPr/>
        </p:nvSpPr>
        <p:spPr>
          <a:xfrm>
            <a:off x="5638802" y="3426870"/>
            <a:ext cx="1297575" cy="2263315"/>
          </a:xfrm>
          <a:prstGeom prst="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4" name="矩形 13"/>
          <p:cNvSpPr/>
          <p:nvPr/>
        </p:nvSpPr>
        <p:spPr>
          <a:xfrm>
            <a:off x="6975568" y="3426869"/>
            <a:ext cx="469534" cy="2263315"/>
          </a:xfrm>
          <a:prstGeom prst="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8064E2A4-CF4C-48FF-8EF4-1BD603092B20}"/>
              </a:ext>
            </a:extLst>
          </p:cNvPr>
          <p:cNvPicPr>
            <a:picLocks noChangeAspect="1"/>
          </p:cNvPicPr>
          <p:nvPr/>
        </p:nvPicPr>
        <p:blipFill>
          <a:blip r:embed="rId6"/>
          <a:stretch>
            <a:fillRect/>
          </a:stretch>
        </p:blipFill>
        <p:spPr>
          <a:xfrm>
            <a:off x="4859383" y="80945"/>
            <a:ext cx="6239691" cy="1718072"/>
          </a:xfrm>
          <a:prstGeom prst="rect">
            <a:avLst/>
          </a:prstGeom>
        </p:spPr>
      </p:pic>
      <p:sp>
        <p:nvSpPr>
          <p:cNvPr id="15" name="矩形 14"/>
          <p:cNvSpPr/>
          <p:nvPr/>
        </p:nvSpPr>
        <p:spPr>
          <a:xfrm>
            <a:off x="1188721" y="6109478"/>
            <a:ext cx="8821782" cy="369332"/>
          </a:xfrm>
          <a:prstGeom prst="rect">
            <a:avLst/>
          </a:prstGeom>
        </p:spPr>
        <p:txBody>
          <a:bodyPr wrap="square">
            <a:spAutoFit/>
          </a:bodyPr>
          <a:lstStyle/>
          <a:p>
            <a:r>
              <a:rPr lang="zh-CN" altLang="en-US" dirty="0">
                <a:solidFill>
                  <a:srgbClr val="444444"/>
                </a:solidFill>
                <a:latin typeface="Microsoft YaHei" panose="020B0503020204020204" pitchFamily="34" charset="-122"/>
                <a:ea typeface="Microsoft YaHei" panose="020B0503020204020204" pitchFamily="34" charset="-122"/>
              </a:rPr>
              <a:t>可训练参数：</a:t>
            </a:r>
            <a:r>
              <a:rPr lang="en-US" altLang="zh-CN" dirty="0">
                <a:solidFill>
                  <a:srgbClr val="444444"/>
                </a:solidFill>
                <a:latin typeface="Microsoft YaHei" panose="020B0503020204020204" pitchFamily="34" charset="-122"/>
                <a:ea typeface="Microsoft YaHei" panose="020B0503020204020204" pitchFamily="34" charset="-122"/>
              </a:rPr>
              <a:t>6*(3*5*5+1)+6*(4*5*5+1)+3*(4*5*5+1)+1*(6*5*5+1)=1516</a:t>
            </a:r>
            <a:endParaRPr lang="zh-CN" altLang="en-US" dirty="0"/>
          </a:p>
        </p:txBody>
      </p:sp>
    </p:spTree>
    <p:extLst>
      <p:ext uri="{BB962C8B-B14F-4D97-AF65-F5344CB8AC3E}">
        <p14:creationId xmlns:p14="http://schemas.microsoft.com/office/powerpoint/2010/main" val="2085222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卷积神经网络</a:t>
            </a:r>
            <a:r>
              <a:rPr lang="en-US" altLang="zh-CN"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基本网络模型</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B169CA7A-636A-4CEC-88A0-3494C07E0F20}"/>
                  </a:ext>
                </a:extLst>
              </p:cNvPr>
              <p:cNvSpPr/>
              <p:nvPr/>
            </p:nvSpPr>
            <p:spPr>
              <a:xfrm>
                <a:off x="611560" y="1949255"/>
                <a:ext cx="10556312" cy="830997"/>
              </a:xfrm>
              <a:prstGeom prst="rect">
                <a:avLst/>
              </a:prstGeom>
            </p:spPr>
            <p:txBody>
              <a:bodyPr wrap="square">
                <a:spAutoFit/>
              </a:bodyPr>
              <a:lstStyle/>
              <a:p>
                <a:r>
                  <a:rPr lang="zh-CN" altLang="zh-CN" sz="2400" dirty="0">
                    <a:solidFill>
                      <a:schemeClr val="accent6"/>
                    </a:solidFill>
                    <a:cs typeface="Times New Roman" panose="02020603050405020304" pitchFamily="18" charset="0"/>
                  </a:rPr>
                  <a:t>池化层</a:t>
                </a:r>
                <a14:m>
                  <m:oMath xmlns:m="http://schemas.openxmlformats.org/officeDocument/2006/math">
                    <m:r>
                      <m:rPr>
                        <m:sty m:val="p"/>
                      </m:rPr>
                      <a:rPr lang="en-US" altLang="zh-CN" sz="2400">
                        <a:solidFill>
                          <a:schemeClr val="accent6"/>
                        </a:solidFill>
                        <a:latin typeface="Cambria Math" panose="02040503050406030204" pitchFamily="18" charset="0"/>
                        <a:ea typeface="宋体" panose="02010600030101010101" pitchFamily="2" charset="-122"/>
                        <a:cs typeface="Times New Roman" panose="02020603050405020304" pitchFamily="18" charset="0"/>
                      </a:rPr>
                      <m:t>S</m:t>
                    </m:r>
                    <m:r>
                      <a:rPr lang="en-US" altLang="zh-CN" sz="2400">
                        <a:solidFill>
                          <a:schemeClr val="accent6"/>
                        </a:solidFill>
                        <a:latin typeface="Cambria Math" panose="02040503050406030204" pitchFamily="18" charset="0"/>
                        <a:ea typeface="宋体" panose="02010600030101010101" pitchFamily="2" charset="-122"/>
                        <a:cs typeface="Times New Roman" panose="02020603050405020304" pitchFamily="18" charset="0"/>
                      </a:rPr>
                      <m:t>4</m:t>
                    </m:r>
                    <m:r>
                      <a:rPr lang="en-US" altLang="zh-CN" sz="2400" i="1">
                        <a:solidFill>
                          <a:schemeClr val="accent6"/>
                        </a:solidFill>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sz="2400" dirty="0" smtClean="0">
                    <a:solidFill>
                      <a:schemeClr val="tx1"/>
                    </a:solidFill>
                    <a:ea typeface="宋体" panose="02010600030101010101" pitchFamily="2" charset="-122"/>
                    <a:cs typeface="Times New Roman" panose="02020603050405020304" pitchFamily="18" charset="0"/>
                  </a:rPr>
                  <a:t>：</a:t>
                </a:r>
                <a14:m>
                  <m:oMath xmlns:m="http://schemas.openxmlformats.org/officeDocument/2006/math">
                    <m:r>
                      <m:rPr>
                        <m:sty m:val="p"/>
                      </m:rPr>
                      <a:rPr lang="en-US" altLang="zh-CN" sz="2400"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LeNet</m:t>
                    </m:r>
                    <m:r>
                      <a:rPr lang="en-US" altLang="zh-CN" sz="2400"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5</m:t>
                    </m:r>
                  </m:oMath>
                </a14:m>
                <a:r>
                  <a:rPr lang="zh-CN" altLang="zh-CN" sz="2400" dirty="0">
                    <a:solidFill>
                      <a:schemeClr val="tx1"/>
                    </a:solidFill>
                    <a:cs typeface="Times New Roman" panose="02020603050405020304" pitchFamily="18" charset="0"/>
                  </a:rPr>
                  <a:t>使用第二</a:t>
                </a:r>
                <a:r>
                  <a:rPr lang="zh-CN" altLang="zh-CN" sz="2400" dirty="0" smtClean="0">
                    <a:solidFill>
                      <a:schemeClr val="tx1"/>
                    </a:solidFill>
                    <a:cs typeface="Times New Roman" panose="02020603050405020304" pitchFamily="18" charset="0"/>
                  </a:rPr>
                  <a:t>个池化层</a:t>
                </a:r>
                <a14:m>
                  <m:oMath xmlns:m="http://schemas.openxmlformats.org/officeDocument/2006/math">
                    <m:r>
                      <m:rPr>
                        <m:sty m:val="p"/>
                      </m:rPr>
                      <a:rPr lang="en-US" altLang="zh-CN" sz="2400">
                        <a:solidFill>
                          <a:schemeClr val="tx1"/>
                        </a:solidFill>
                        <a:latin typeface="Cambria Math" panose="02040503050406030204" pitchFamily="18" charset="0"/>
                        <a:ea typeface="宋体" panose="02010600030101010101" pitchFamily="2" charset="-122"/>
                        <a:cs typeface="Times New Roman" panose="02020603050405020304" pitchFamily="18" charset="0"/>
                      </a:rPr>
                      <m:t>S</m:t>
                    </m:r>
                    <m:r>
                      <a:rPr lang="en-US" altLang="zh-CN" sz="2400">
                        <a:solidFill>
                          <a:schemeClr val="tx1"/>
                        </a:solidFill>
                        <a:latin typeface="Cambria Math" panose="02040503050406030204" pitchFamily="18" charset="0"/>
                        <a:ea typeface="宋体" panose="02010600030101010101" pitchFamily="2" charset="-122"/>
                        <a:cs typeface="Times New Roman" panose="02020603050405020304" pitchFamily="18" charset="0"/>
                      </a:rPr>
                      <m:t>4</m:t>
                    </m:r>
                  </m:oMath>
                </a14:m>
                <a:r>
                  <a:rPr lang="zh-CN" altLang="zh-CN" sz="2400" dirty="0">
                    <a:solidFill>
                      <a:schemeClr val="tx1"/>
                    </a:solidFill>
                    <a:cs typeface="Times New Roman" panose="02020603050405020304" pitchFamily="18" charset="0"/>
                  </a:rPr>
                  <a:t>对这些特征图进行子区域大小</a:t>
                </a:r>
                <a:r>
                  <a:rPr lang="zh-CN" altLang="en-US" sz="2400" dirty="0">
                    <a:solidFill>
                      <a:schemeClr val="tx1"/>
                    </a:solidFill>
                    <a:cs typeface="Times New Roman" panose="02020603050405020304" pitchFamily="18" charset="0"/>
                  </a:rPr>
                  <a:t>为</a:t>
                </a:r>
                <a14:m>
                  <m:oMath xmlns:m="http://schemas.openxmlformats.org/officeDocument/2006/math">
                    <m:r>
                      <a:rPr lang="en-US" altLang="zh-CN" sz="2400">
                        <a:solidFill>
                          <a:schemeClr val="tx1"/>
                        </a:solidFill>
                        <a:latin typeface="Cambria Math" panose="02040503050406030204" pitchFamily="18" charset="0"/>
                        <a:ea typeface="宋体" panose="02010600030101010101" pitchFamily="2" charset="-122"/>
                        <a:cs typeface="Times New Roman" panose="02020603050405020304" pitchFamily="18" charset="0"/>
                      </a:rPr>
                      <m:t>2×2</m:t>
                    </m:r>
                    <m:r>
                      <a:rPr lang="zh-CN" altLang="en-US" sz="240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2400" dirty="0">
                    <a:solidFill>
                      <a:schemeClr val="tx1"/>
                    </a:solidFill>
                    <a:cs typeface="Times New Roman" panose="02020603050405020304" pitchFamily="18" charset="0"/>
                  </a:rPr>
                  <a:t>步长为</a:t>
                </a:r>
                <a:r>
                  <a:rPr lang="en-US" altLang="zh-CN" sz="2400" dirty="0">
                    <a:solidFill>
                      <a:schemeClr val="tx1"/>
                    </a:solidFill>
                    <a:cs typeface="Times New Roman" panose="02020603050405020304" pitchFamily="18" charset="0"/>
                  </a:rPr>
                  <a:t>2</a:t>
                </a:r>
                <a:r>
                  <a:rPr lang="zh-CN" altLang="en-US" sz="2400" dirty="0">
                    <a:solidFill>
                      <a:schemeClr val="tx1"/>
                    </a:solidFill>
                    <a:cs typeface="Times New Roman" panose="02020603050405020304" pitchFamily="18" charset="0"/>
                  </a:rPr>
                  <a:t>的平均池化</a:t>
                </a:r>
                <a:r>
                  <a:rPr lang="zh-CN" altLang="zh-CN" sz="2400" dirty="0">
                    <a:solidFill>
                      <a:schemeClr val="tx1"/>
                    </a:solidFill>
                    <a:cs typeface="Times New Roman" panose="02020603050405020304" pitchFamily="18" charset="0"/>
                  </a:rPr>
                  <a:t>操作，从而得到</a:t>
                </a:r>
                <a14:m>
                  <m:oMath xmlns:m="http://schemas.openxmlformats.org/officeDocument/2006/math">
                    <m:r>
                      <a:rPr lang="en-US" altLang="zh-CN" sz="2400">
                        <a:solidFill>
                          <a:schemeClr val="tx1"/>
                        </a:solidFill>
                        <a:latin typeface="Cambria Math" panose="02040503050406030204" pitchFamily="18" charset="0"/>
                        <a:ea typeface="宋体" panose="02010600030101010101" pitchFamily="2" charset="-122"/>
                        <a:cs typeface="Times New Roman" panose="02020603050405020304" pitchFamily="18" charset="0"/>
                      </a:rPr>
                      <m:t>16</m:t>
                    </m:r>
                  </m:oMath>
                </a14:m>
                <a:r>
                  <a:rPr lang="zh-CN" altLang="zh-CN" sz="2400" dirty="0">
                    <a:solidFill>
                      <a:schemeClr val="tx1"/>
                    </a:solidFill>
                    <a:cs typeface="Times New Roman" panose="02020603050405020304" pitchFamily="18" charset="0"/>
                  </a:rPr>
                  <a:t>个大小为</a:t>
                </a:r>
                <a14:m>
                  <m:oMath xmlns:m="http://schemas.openxmlformats.org/officeDocument/2006/math">
                    <m:r>
                      <a:rPr lang="en-US" altLang="zh-CN" sz="2400">
                        <a:solidFill>
                          <a:schemeClr val="tx1"/>
                        </a:solidFill>
                        <a:latin typeface="Cambria Math" panose="02040503050406030204" pitchFamily="18" charset="0"/>
                        <a:ea typeface="宋体" panose="02010600030101010101" pitchFamily="2" charset="-122"/>
                        <a:cs typeface="Times New Roman" panose="02020603050405020304" pitchFamily="18" charset="0"/>
                      </a:rPr>
                      <m:t>5×5</m:t>
                    </m:r>
                  </m:oMath>
                </a14:m>
                <a:r>
                  <a:rPr lang="zh-CN" altLang="zh-CN" sz="2400" dirty="0">
                    <a:solidFill>
                      <a:schemeClr val="tx1"/>
                    </a:solidFill>
                    <a:cs typeface="Times New Roman" panose="02020603050405020304" pitchFamily="18" charset="0"/>
                  </a:rPr>
                  <a:t>的特征图</a:t>
                </a:r>
                <a:endParaRPr lang="zh-CN" altLang="en-US" sz="2400" dirty="0">
                  <a:solidFill>
                    <a:schemeClr val="tx1"/>
                  </a:solidFill>
                </a:endParaRPr>
              </a:p>
            </p:txBody>
          </p:sp>
        </mc:Choice>
        <mc:Fallback xmlns="">
          <p:sp>
            <p:nvSpPr>
              <p:cNvPr id="6" name="矩形 5">
                <a:extLst>
                  <a:ext uri="{FF2B5EF4-FFF2-40B4-BE49-F238E27FC236}">
                    <a16:creationId xmlns:a16="http://schemas.microsoft.com/office/drawing/2014/main" id="{B169CA7A-636A-4CEC-88A0-3494C07E0F20}"/>
                  </a:ext>
                </a:extLst>
              </p:cNvPr>
              <p:cNvSpPr>
                <a:spLocks noRot="1" noChangeAspect="1" noMove="1" noResize="1" noEditPoints="1" noAdjustHandles="1" noChangeArrowheads="1" noChangeShapeType="1" noTextEdit="1"/>
              </p:cNvSpPr>
              <p:nvPr/>
            </p:nvSpPr>
            <p:spPr>
              <a:xfrm>
                <a:off x="611560" y="1949255"/>
                <a:ext cx="10556312" cy="830997"/>
              </a:xfrm>
              <a:prstGeom prst="rect">
                <a:avLst/>
              </a:prstGeom>
              <a:blipFill>
                <a:blip r:embed="rId3"/>
                <a:stretch>
                  <a:fillRect l="-866" t="-8824" b="-16912"/>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8064E2A4-CF4C-48FF-8EF4-1BD603092B20}"/>
              </a:ext>
            </a:extLst>
          </p:cNvPr>
          <p:cNvPicPr>
            <a:picLocks noChangeAspect="1"/>
          </p:cNvPicPr>
          <p:nvPr/>
        </p:nvPicPr>
        <p:blipFill>
          <a:blip r:embed="rId4"/>
          <a:stretch>
            <a:fillRect/>
          </a:stretch>
        </p:blipFill>
        <p:spPr>
          <a:xfrm>
            <a:off x="1381407" y="3121020"/>
            <a:ext cx="8951143" cy="2464658"/>
          </a:xfrm>
          <a:prstGeom prst="rect">
            <a:avLst/>
          </a:prstGeom>
        </p:spPr>
      </p:pic>
    </p:spTree>
    <p:extLst>
      <p:ext uri="{BB962C8B-B14F-4D97-AF65-F5344CB8AC3E}">
        <p14:creationId xmlns:p14="http://schemas.microsoft.com/office/powerpoint/2010/main" val="15378351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卷积神经网络</a:t>
            </a:r>
            <a:r>
              <a:rPr lang="en-US" altLang="zh-CN"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基本网络模型</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mc:AlternateContent xmlns:mc="http://schemas.openxmlformats.org/markup-compatibility/2006">
        <mc:Choice xmlns:a14="http://schemas.microsoft.com/office/drawing/2010/main" Requires="a14">
          <p:sp>
            <p:nvSpPr>
              <p:cNvPr id="9" name="矩形 8">
                <a:extLst>
                  <a:ext uri="{FF2B5EF4-FFF2-40B4-BE49-F238E27FC236}">
                    <a16:creationId xmlns:a16="http://schemas.microsoft.com/office/drawing/2014/main" id="{3143C949-947F-4469-BDAE-D95591669AA1}"/>
                  </a:ext>
                </a:extLst>
              </p:cNvPr>
              <p:cNvSpPr/>
              <p:nvPr/>
            </p:nvSpPr>
            <p:spPr>
              <a:xfrm>
                <a:off x="769074" y="1477727"/>
                <a:ext cx="10387912" cy="1569660"/>
              </a:xfrm>
              <a:prstGeom prst="rect">
                <a:avLst/>
              </a:prstGeom>
            </p:spPr>
            <p:txBody>
              <a:bodyPr wrap="square">
                <a:spAutoFit/>
              </a:bodyPr>
              <a:lstStyle/>
              <a:p>
                <a:r>
                  <a:rPr lang="zh-CN" altLang="zh-CN" sz="2400" dirty="0">
                    <a:solidFill>
                      <a:schemeClr val="accent6"/>
                    </a:solidFill>
                    <a:cs typeface="Times New Roman" panose="02020603050405020304" pitchFamily="18" charset="0"/>
                  </a:rPr>
                  <a:t>卷积层</a:t>
                </a:r>
                <a14:m>
                  <m:oMath xmlns:m="http://schemas.openxmlformats.org/officeDocument/2006/math">
                    <m:r>
                      <m:rPr>
                        <m:sty m:val="p"/>
                      </m:rPr>
                      <a:rPr lang="en-US" altLang="zh-CN" sz="2400">
                        <a:solidFill>
                          <a:schemeClr val="accent6"/>
                        </a:solidFill>
                        <a:latin typeface="Cambria Math" panose="02040503050406030204" pitchFamily="18" charset="0"/>
                        <a:ea typeface="宋体" panose="02010600030101010101" pitchFamily="2" charset="-122"/>
                        <a:cs typeface="Times New Roman" panose="02020603050405020304" pitchFamily="18" charset="0"/>
                      </a:rPr>
                      <m:t>C</m:t>
                    </m:r>
                    <m:r>
                      <a:rPr lang="en-US" altLang="zh-CN" sz="2400">
                        <a:solidFill>
                          <a:schemeClr val="accent6"/>
                        </a:solidFill>
                        <a:latin typeface="Cambria Math" panose="02040503050406030204" pitchFamily="18" charset="0"/>
                        <a:ea typeface="宋体" panose="02010600030101010101" pitchFamily="2" charset="-122"/>
                        <a:cs typeface="Times New Roman" panose="02020603050405020304" pitchFamily="18" charset="0"/>
                      </a:rPr>
                      <m:t>5</m:t>
                    </m:r>
                  </m:oMath>
                </a14:m>
                <a:r>
                  <a:rPr lang="zh-CN" altLang="en-US" sz="2400" dirty="0" smtClean="0">
                    <a:solidFill>
                      <a:schemeClr val="tx1"/>
                    </a:solidFill>
                    <a:cs typeface="Times New Roman" panose="02020603050405020304" pitchFamily="18" charset="0"/>
                  </a:rPr>
                  <a:t>：</a:t>
                </a:r>
                <a:r>
                  <a:rPr lang="zh-CN" altLang="zh-CN" sz="2400" dirty="0">
                    <a:solidFill>
                      <a:schemeClr val="tx1"/>
                    </a:solidFill>
                    <a:cs typeface="Times New Roman" panose="02020603050405020304" pitchFamily="18" charset="0"/>
                  </a:rPr>
                  <a:t>使用包含</a:t>
                </a:r>
                <a14:m>
                  <m:oMath xmlns:m="http://schemas.openxmlformats.org/officeDocument/2006/math">
                    <m:r>
                      <a:rPr lang="en-US" altLang="zh-CN" sz="2400">
                        <a:solidFill>
                          <a:schemeClr val="tx1"/>
                        </a:solidFill>
                        <a:latin typeface="Cambria Math" panose="02040503050406030204" pitchFamily="18" charset="0"/>
                        <a:ea typeface="宋体" panose="02010600030101010101" pitchFamily="2" charset="-122"/>
                        <a:cs typeface="Times New Roman" panose="02020603050405020304" pitchFamily="18" charset="0"/>
                      </a:rPr>
                      <m:t>120</m:t>
                    </m:r>
                  </m:oMath>
                </a14:m>
                <a:r>
                  <a:rPr lang="zh-CN" altLang="zh-CN" sz="2400" dirty="0">
                    <a:solidFill>
                      <a:schemeClr val="tx1"/>
                    </a:solidFill>
                    <a:cs typeface="Times New Roman" panose="02020603050405020304" pitchFamily="18" charset="0"/>
                  </a:rPr>
                  <a:t>个大小为</a:t>
                </a:r>
                <a14:m>
                  <m:oMath xmlns:m="http://schemas.openxmlformats.org/officeDocument/2006/math">
                    <m:r>
                      <a:rPr lang="en-US" altLang="zh-CN" sz="2400">
                        <a:solidFill>
                          <a:schemeClr val="tx1"/>
                        </a:solidFill>
                        <a:latin typeface="Cambria Math" panose="02040503050406030204" pitchFamily="18" charset="0"/>
                        <a:ea typeface="宋体" panose="02010600030101010101" pitchFamily="2" charset="-122"/>
                        <a:cs typeface="Times New Roman" panose="02020603050405020304" pitchFamily="18" charset="0"/>
                      </a:rPr>
                      <m:t>5×5</m:t>
                    </m:r>
                  </m:oMath>
                </a14:m>
                <a:r>
                  <a:rPr lang="zh-CN" altLang="zh-CN" sz="2400" dirty="0">
                    <a:solidFill>
                      <a:schemeClr val="tx1"/>
                    </a:solidFill>
                    <a:cs typeface="Times New Roman" panose="02020603050405020304" pitchFamily="18" charset="0"/>
                  </a:rPr>
                  <a:t>的卷积</a:t>
                </a:r>
                <a:r>
                  <a:rPr lang="zh-CN" altLang="zh-CN" sz="2400" dirty="0" smtClean="0">
                    <a:solidFill>
                      <a:schemeClr val="tx1"/>
                    </a:solidFill>
                    <a:cs typeface="Times New Roman" panose="02020603050405020304" pitchFamily="18" charset="0"/>
                  </a:rPr>
                  <a:t>核对</a:t>
                </a:r>
                <a:r>
                  <a:rPr lang="zh-CN" altLang="zh-CN" sz="2400" dirty="0">
                    <a:solidFill>
                      <a:schemeClr val="tx1"/>
                    </a:solidFill>
                    <a:cs typeface="Times New Roman" panose="02020603050405020304" pitchFamily="18" charset="0"/>
                  </a:rPr>
                  <a:t>池化层</a:t>
                </a:r>
                <a14:m>
                  <m:oMath xmlns:m="http://schemas.openxmlformats.org/officeDocument/2006/math">
                    <m:r>
                      <m:rPr>
                        <m:sty m:val="p"/>
                      </m:rPr>
                      <a:rPr lang="en-US" altLang="zh-CN" sz="2400">
                        <a:solidFill>
                          <a:schemeClr val="tx1"/>
                        </a:solidFill>
                        <a:latin typeface="Cambria Math" panose="02040503050406030204" pitchFamily="18" charset="0"/>
                        <a:ea typeface="宋体" panose="02010600030101010101" pitchFamily="2" charset="-122"/>
                        <a:cs typeface="Times New Roman" panose="02020603050405020304" pitchFamily="18" charset="0"/>
                      </a:rPr>
                      <m:t>S</m:t>
                    </m:r>
                    <m:r>
                      <a:rPr lang="en-US" altLang="zh-CN" sz="2400">
                        <a:solidFill>
                          <a:schemeClr val="tx1"/>
                        </a:solidFill>
                        <a:latin typeface="Cambria Math" panose="02040503050406030204" pitchFamily="18" charset="0"/>
                        <a:ea typeface="宋体" panose="02010600030101010101" pitchFamily="2" charset="-122"/>
                        <a:cs typeface="Times New Roman" panose="02020603050405020304" pitchFamily="18" charset="0"/>
                      </a:rPr>
                      <m:t>4</m:t>
                    </m:r>
                  </m:oMath>
                </a14:m>
                <a:r>
                  <a:rPr lang="zh-CN" altLang="zh-CN" sz="2400" dirty="0">
                    <a:solidFill>
                      <a:schemeClr val="tx1"/>
                    </a:solidFill>
                    <a:cs typeface="Times New Roman" panose="02020603050405020304" pitchFamily="18" charset="0"/>
                  </a:rPr>
                  <a:t>中的特征图进行处理</a:t>
                </a:r>
                <a:r>
                  <a:rPr lang="zh-CN" altLang="en-US" sz="2400" dirty="0">
                    <a:solidFill>
                      <a:schemeClr val="tx1"/>
                    </a:solidFill>
                    <a:cs typeface="Times New Roman" panose="02020603050405020304" pitchFamily="18" charset="0"/>
                  </a:rPr>
                  <a:t>，</a:t>
                </a:r>
                <a:r>
                  <a:rPr lang="zh-CN" altLang="zh-CN" sz="2400" dirty="0">
                    <a:solidFill>
                      <a:schemeClr val="tx1"/>
                    </a:solidFill>
                  </a:rPr>
                  <a:t>对这些特征图进行卷积操作将会得到</a:t>
                </a:r>
                <a14:m>
                  <m:oMath xmlns:m="http://schemas.openxmlformats.org/officeDocument/2006/math">
                    <m:r>
                      <a:rPr lang="en-US" altLang="zh-CN" sz="2400">
                        <a:solidFill>
                          <a:schemeClr val="tx1"/>
                        </a:solidFill>
                        <a:latin typeface="Cambria Math" panose="02040503050406030204" pitchFamily="18" charset="0"/>
                      </a:rPr>
                      <m:t>120</m:t>
                    </m:r>
                  </m:oMath>
                </a14:m>
                <a:r>
                  <a:rPr lang="zh-CN" altLang="zh-CN" sz="2400" dirty="0">
                    <a:solidFill>
                      <a:schemeClr val="tx1"/>
                    </a:solidFill>
                  </a:rPr>
                  <a:t>个大小为</a:t>
                </a:r>
                <a14:m>
                  <m:oMath xmlns:m="http://schemas.openxmlformats.org/officeDocument/2006/math">
                    <m:r>
                      <a:rPr lang="en-US" altLang="zh-CN" sz="2400">
                        <a:solidFill>
                          <a:schemeClr val="tx1"/>
                        </a:solidFill>
                        <a:latin typeface="Cambria Math" panose="02040503050406030204" pitchFamily="18" charset="0"/>
                      </a:rPr>
                      <m:t>1×1</m:t>
                    </m:r>
                  </m:oMath>
                </a14:m>
                <a:r>
                  <a:rPr lang="zh-CN" altLang="zh-CN" sz="2400" dirty="0">
                    <a:solidFill>
                      <a:schemeClr val="tx1"/>
                    </a:solidFill>
                  </a:rPr>
                  <a:t>的特征图，这些特征图与</a:t>
                </a:r>
                <a14:m>
                  <m:oMath xmlns:m="http://schemas.openxmlformats.org/officeDocument/2006/math">
                    <m:r>
                      <m:rPr>
                        <m:sty m:val="p"/>
                      </m:rPr>
                      <a:rPr lang="en-US" altLang="zh-CN" sz="2400">
                        <a:solidFill>
                          <a:schemeClr val="tx1"/>
                        </a:solidFill>
                        <a:latin typeface="Cambria Math" panose="02040503050406030204" pitchFamily="18" charset="0"/>
                      </a:rPr>
                      <m:t>S</m:t>
                    </m:r>
                    <m:r>
                      <a:rPr lang="en-US" altLang="zh-CN" sz="2400">
                        <a:solidFill>
                          <a:schemeClr val="tx1"/>
                        </a:solidFill>
                        <a:latin typeface="Cambria Math" panose="02040503050406030204" pitchFamily="18" charset="0"/>
                      </a:rPr>
                      <m:t>4</m:t>
                    </m:r>
                  </m:oMath>
                </a14:m>
                <a:r>
                  <a:rPr lang="zh-CN" altLang="zh-CN" sz="2400" dirty="0">
                    <a:solidFill>
                      <a:schemeClr val="tx1"/>
                    </a:solidFill>
                  </a:rPr>
                  <a:t>中每一个特征图均相关，因此该层的作用相当于将</a:t>
                </a:r>
                <a14:m>
                  <m:oMath xmlns:m="http://schemas.openxmlformats.org/officeDocument/2006/math">
                    <m:r>
                      <m:rPr>
                        <m:sty m:val="p"/>
                      </m:rPr>
                      <a:rPr lang="en-US" altLang="zh-CN" sz="2400">
                        <a:solidFill>
                          <a:schemeClr val="tx1"/>
                        </a:solidFill>
                        <a:latin typeface="Cambria Math" panose="02040503050406030204" pitchFamily="18" charset="0"/>
                      </a:rPr>
                      <m:t>S</m:t>
                    </m:r>
                    <m:r>
                      <a:rPr lang="en-US" altLang="zh-CN" sz="2400">
                        <a:solidFill>
                          <a:schemeClr val="tx1"/>
                        </a:solidFill>
                        <a:latin typeface="Cambria Math" panose="02040503050406030204" pitchFamily="18" charset="0"/>
                      </a:rPr>
                      <m:t>4</m:t>
                    </m:r>
                  </m:oMath>
                </a14:m>
                <a:r>
                  <a:rPr lang="zh-CN" altLang="zh-CN" sz="2400" dirty="0">
                    <a:solidFill>
                      <a:schemeClr val="tx1"/>
                    </a:solidFill>
                  </a:rPr>
                  <a:t>中的特征图融合为了一个</a:t>
                </a:r>
                <a14:m>
                  <m:oMath xmlns:m="http://schemas.openxmlformats.org/officeDocument/2006/math">
                    <m:r>
                      <a:rPr lang="en-US" altLang="zh-CN" sz="2400">
                        <a:solidFill>
                          <a:schemeClr val="tx1"/>
                        </a:solidFill>
                        <a:latin typeface="Cambria Math" panose="02040503050406030204" pitchFamily="18" charset="0"/>
                      </a:rPr>
                      <m:t>120</m:t>
                    </m:r>
                  </m:oMath>
                </a14:m>
                <a:r>
                  <a:rPr lang="zh-CN" altLang="zh-CN" sz="2400" dirty="0">
                    <a:solidFill>
                      <a:schemeClr val="tx1"/>
                    </a:solidFill>
                  </a:rPr>
                  <a:t>维的向量，故</a:t>
                </a:r>
                <a:r>
                  <a:rPr lang="zh-CN" altLang="zh-CN" sz="2400" dirty="0">
                    <a:solidFill>
                      <a:schemeClr val="accent6"/>
                    </a:solidFill>
                  </a:rPr>
                  <a:t>该层相当于一个全连接层</a:t>
                </a:r>
                <a:r>
                  <a:rPr lang="zh-CN" altLang="zh-CN" sz="2400" dirty="0" smtClean="0">
                    <a:solidFill>
                      <a:schemeClr val="tx1"/>
                    </a:solidFill>
                  </a:rPr>
                  <a:t>。</a:t>
                </a:r>
                <a:endParaRPr lang="en-US" altLang="zh-CN" sz="2400" dirty="0">
                  <a:solidFill>
                    <a:schemeClr val="tx1"/>
                  </a:solidFill>
                </a:endParaRPr>
              </a:p>
            </p:txBody>
          </p:sp>
        </mc:Choice>
        <mc:Fallback>
          <p:sp>
            <p:nvSpPr>
              <p:cNvPr id="9" name="矩形 8">
                <a:extLst>
                  <a:ext uri="{FF2B5EF4-FFF2-40B4-BE49-F238E27FC236}">
                    <a16:creationId xmlns:a16="http://schemas.microsoft.com/office/drawing/2014/main" id="{3143C949-947F-4469-BDAE-D95591669AA1}"/>
                  </a:ext>
                </a:extLst>
              </p:cNvPr>
              <p:cNvSpPr>
                <a:spLocks noRot="1" noChangeAspect="1" noMove="1" noResize="1" noEditPoints="1" noAdjustHandles="1" noChangeArrowheads="1" noChangeShapeType="1" noTextEdit="1"/>
              </p:cNvSpPr>
              <p:nvPr/>
            </p:nvSpPr>
            <p:spPr>
              <a:xfrm>
                <a:off x="769074" y="1477727"/>
                <a:ext cx="10387912" cy="1569660"/>
              </a:xfrm>
              <a:prstGeom prst="rect">
                <a:avLst/>
              </a:prstGeom>
              <a:blipFill>
                <a:blip r:embed="rId3"/>
                <a:stretch>
                  <a:fillRect l="-880" t="-2713" b="-8140"/>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8064E2A4-CF4C-48FF-8EF4-1BD603092B20}"/>
              </a:ext>
            </a:extLst>
          </p:cNvPr>
          <p:cNvPicPr>
            <a:picLocks noChangeAspect="1"/>
          </p:cNvPicPr>
          <p:nvPr/>
        </p:nvPicPr>
        <p:blipFill>
          <a:blip r:embed="rId4"/>
          <a:stretch>
            <a:fillRect/>
          </a:stretch>
        </p:blipFill>
        <p:spPr>
          <a:xfrm>
            <a:off x="2091156" y="3234230"/>
            <a:ext cx="8951143" cy="2464658"/>
          </a:xfrm>
          <a:prstGeom prst="rect">
            <a:avLst/>
          </a:prstGeom>
        </p:spPr>
      </p:pic>
      <mc:AlternateContent xmlns:mc="http://schemas.openxmlformats.org/markup-compatibility/2006">
        <mc:Choice xmlns:a14="http://schemas.microsoft.com/office/drawing/2010/main" Requires="a14">
          <p:sp>
            <p:nvSpPr>
              <p:cNvPr id="3" name="矩形 2"/>
              <p:cNvSpPr/>
              <p:nvPr/>
            </p:nvSpPr>
            <p:spPr>
              <a:xfrm>
                <a:off x="769074" y="5849260"/>
                <a:ext cx="10225497" cy="646331"/>
              </a:xfrm>
              <a:prstGeom prst="rect">
                <a:avLst/>
              </a:prstGeom>
            </p:spPr>
            <p:txBody>
              <a:bodyPr wrap="square">
                <a:spAutoFit/>
              </a:bodyPr>
              <a:lstStyle/>
              <a:p>
                <a:r>
                  <a:rPr lang="zh-CN" altLang="zh-CN" dirty="0"/>
                  <a:t>卷积层</a:t>
                </a:r>
                <a14:m>
                  <m:oMath xmlns:m="http://schemas.openxmlformats.org/officeDocument/2006/math">
                    <m:r>
                      <m:rPr>
                        <m:sty m:val="p"/>
                      </m:rPr>
                      <a:rPr lang="en-US" altLang="zh-CN">
                        <a:latin typeface="Cambria Math" panose="02040503050406030204" pitchFamily="18" charset="0"/>
                      </a:rPr>
                      <m:t>C</m:t>
                    </m:r>
                    <m:r>
                      <a:rPr lang="en-US" altLang="zh-CN">
                        <a:latin typeface="Cambria Math" panose="02040503050406030204" pitchFamily="18" charset="0"/>
                      </a:rPr>
                      <m:t>5</m:t>
                    </m:r>
                  </m:oMath>
                </a14:m>
                <a:r>
                  <a:rPr lang="zh-CN" altLang="zh-CN" dirty="0"/>
                  <a:t>中共包含</a:t>
                </a:r>
                <a14:m>
                  <m:oMath xmlns:m="http://schemas.openxmlformats.org/officeDocument/2006/math">
                    <m:r>
                      <a:rPr lang="en-US" altLang="zh-CN">
                        <a:latin typeface="Cambria Math" panose="02040503050406030204" pitchFamily="18" charset="0"/>
                      </a:rPr>
                      <m:t>120</m:t>
                    </m:r>
                  </m:oMath>
                </a14:m>
                <a:r>
                  <a:rPr lang="zh-CN" altLang="zh-CN" dirty="0"/>
                  <a:t>个大小为</a:t>
                </a:r>
                <a14:m>
                  <m:oMath xmlns:m="http://schemas.openxmlformats.org/officeDocument/2006/math">
                    <m:r>
                      <a:rPr lang="en-US" altLang="zh-CN">
                        <a:latin typeface="Cambria Math" panose="02040503050406030204" pitchFamily="18" charset="0"/>
                      </a:rPr>
                      <m:t>5×5</m:t>
                    </m:r>
                  </m:oMath>
                </a14:m>
                <a:r>
                  <a:rPr lang="zh-CN" altLang="zh-CN" dirty="0"/>
                  <a:t>卷积核，而这</a:t>
                </a:r>
                <a14:m>
                  <m:oMath xmlns:m="http://schemas.openxmlformats.org/officeDocument/2006/math">
                    <m:r>
                      <a:rPr lang="en-US" altLang="zh-CN">
                        <a:latin typeface="Cambria Math" panose="02040503050406030204" pitchFamily="18" charset="0"/>
                      </a:rPr>
                      <m:t>120</m:t>
                    </m:r>
                  </m:oMath>
                </a14:m>
                <a:r>
                  <a:rPr lang="zh-CN" altLang="zh-CN" dirty="0"/>
                  <a:t>个卷积核分别需要处理</a:t>
                </a:r>
                <a14:m>
                  <m:oMath xmlns:m="http://schemas.openxmlformats.org/officeDocument/2006/math">
                    <m:r>
                      <a:rPr lang="en-US" altLang="zh-CN">
                        <a:latin typeface="Cambria Math" panose="02040503050406030204" pitchFamily="18" charset="0"/>
                      </a:rPr>
                      <m:t>16</m:t>
                    </m:r>
                  </m:oMath>
                </a14:m>
                <a:r>
                  <a:rPr lang="zh-CN" altLang="zh-CN" dirty="0"/>
                  <a:t>张特征图并且每个特征图的处理结果中包含一个偏置，因此该层共包含</a:t>
                </a:r>
                <a14:m>
                  <m:oMath xmlns:m="http://schemas.openxmlformats.org/officeDocument/2006/math">
                    <m:r>
                      <a:rPr lang="en-US" altLang="zh-CN">
                        <a:latin typeface="Cambria Math" panose="02040503050406030204" pitchFamily="18" charset="0"/>
                      </a:rPr>
                      <m:t>48120(120×</m:t>
                    </m:r>
                    <m:d>
                      <m:dPr>
                        <m:ctrlPr>
                          <a:rPr lang="zh-CN" altLang="zh-CN" i="1">
                            <a:latin typeface="Cambria Math" panose="02040503050406030204" pitchFamily="18" charset="0"/>
                          </a:rPr>
                        </m:ctrlPr>
                      </m:dPr>
                      <m:e>
                        <m:r>
                          <a:rPr lang="en-US" altLang="zh-CN">
                            <a:latin typeface="Cambria Math" panose="02040503050406030204" pitchFamily="18" charset="0"/>
                          </a:rPr>
                          <m:t>16×5×5+1</m:t>
                        </m:r>
                      </m:e>
                    </m:d>
                    <m:r>
                      <a:rPr lang="en-US" altLang="zh-CN">
                        <a:latin typeface="Cambria Math" panose="02040503050406030204" pitchFamily="18" charset="0"/>
                      </a:rPr>
                      <m:t>)</m:t>
                    </m:r>
                  </m:oMath>
                </a14:m>
                <a:r>
                  <a:rPr lang="zh-CN" altLang="zh-CN" dirty="0"/>
                  <a:t>个可学习参数。</a:t>
                </a:r>
                <a:endParaRPr lang="zh-CN" altLang="en-US" dirty="0"/>
              </a:p>
            </p:txBody>
          </p:sp>
        </mc:Choice>
        <mc:Fallback>
          <p:sp>
            <p:nvSpPr>
              <p:cNvPr id="3" name="矩形 2"/>
              <p:cNvSpPr>
                <a:spLocks noRot="1" noChangeAspect="1" noMove="1" noResize="1" noEditPoints="1" noAdjustHandles="1" noChangeArrowheads="1" noChangeShapeType="1" noTextEdit="1"/>
              </p:cNvSpPr>
              <p:nvPr/>
            </p:nvSpPr>
            <p:spPr>
              <a:xfrm>
                <a:off x="769074" y="5849260"/>
                <a:ext cx="10225497" cy="646331"/>
              </a:xfrm>
              <a:prstGeom prst="rect">
                <a:avLst/>
              </a:prstGeom>
              <a:blipFill>
                <a:blip r:embed="rId5"/>
                <a:stretch>
                  <a:fillRect l="-477" t="-5660" r="-477" b="-141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0348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卷积神经网络</a:t>
            </a:r>
            <a:r>
              <a:rPr lang="en-US" altLang="zh-CN"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基本网络模型</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mc:AlternateContent xmlns:mc="http://schemas.openxmlformats.org/markup-compatibility/2006">
        <mc:Choice xmlns:a14="http://schemas.microsoft.com/office/drawing/2010/main" Requires="a14">
          <p:sp>
            <p:nvSpPr>
              <p:cNvPr id="10" name="矩形 9">
                <a:extLst>
                  <a:ext uri="{FF2B5EF4-FFF2-40B4-BE49-F238E27FC236}">
                    <a16:creationId xmlns:a16="http://schemas.microsoft.com/office/drawing/2014/main" id="{473F5161-03E7-4D76-8D85-AE5D65B0962F}"/>
                  </a:ext>
                </a:extLst>
              </p:cNvPr>
              <p:cNvSpPr/>
              <p:nvPr/>
            </p:nvSpPr>
            <p:spPr>
              <a:xfrm>
                <a:off x="914857" y="1520766"/>
                <a:ext cx="10190228" cy="1421928"/>
              </a:xfrm>
              <a:prstGeom prst="rect">
                <a:avLst/>
              </a:prstGeom>
            </p:spPr>
            <p:txBody>
              <a:bodyPr wrap="square">
                <a:spAutoFit/>
              </a:bodyPr>
              <a:lstStyle/>
              <a:p>
                <a:pPr>
                  <a:lnSpc>
                    <a:spcPct val="120000"/>
                  </a:lnSpc>
                </a:pPr>
                <a14:m>
                  <m:oMath xmlns:m="http://schemas.openxmlformats.org/officeDocument/2006/math">
                    <m:r>
                      <m:rPr>
                        <m:sty m:val="p"/>
                      </m:rPr>
                      <a:rPr lang="en-US" altLang="zh-CN" sz="2400" smtClean="0">
                        <a:solidFill>
                          <a:schemeClr val="accent6"/>
                        </a:solidFill>
                        <a:latin typeface="Cambria Math" panose="02040503050406030204" pitchFamily="18" charset="0"/>
                        <a:ea typeface="宋体" panose="02010600030101010101" pitchFamily="2" charset="-122"/>
                        <a:cs typeface="Times New Roman" panose="02020603050405020304" pitchFamily="18" charset="0"/>
                      </a:rPr>
                      <m:t>F</m:t>
                    </m:r>
                    <m:r>
                      <a:rPr lang="en-US" altLang="zh-CN" sz="2400" smtClean="0">
                        <a:solidFill>
                          <a:schemeClr val="accent6"/>
                        </a:solidFill>
                        <a:latin typeface="Cambria Math" panose="02040503050406030204" pitchFamily="18" charset="0"/>
                        <a:ea typeface="宋体" panose="02010600030101010101" pitchFamily="2" charset="-122"/>
                        <a:cs typeface="Times New Roman" panose="02020603050405020304" pitchFamily="18" charset="0"/>
                      </a:rPr>
                      <m:t>6</m:t>
                    </m:r>
                  </m:oMath>
                </a14:m>
                <a:r>
                  <a:rPr lang="zh-CN" altLang="zh-CN" sz="2400" dirty="0">
                    <a:solidFill>
                      <a:schemeClr val="accent6"/>
                    </a:solidFill>
                    <a:cs typeface="Times New Roman" panose="02020603050405020304" pitchFamily="18" charset="0"/>
                  </a:rPr>
                  <a:t>层</a:t>
                </a:r>
                <a:r>
                  <a:rPr lang="zh-CN" altLang="zh-CN" sz="2400" dirty="0">
                    <a:solidFill>
                      <a:srgbClr val="000000"/>
                    </a:solidFill>
                    <a:cs typeface="Times New Roman" panose="02020603050405020304" pitchFamily="18" charset="0"/>
                  </a:rPr>
                  <a:t>是传统的全连接神经网络，共</a:t>
                </a:r>
                <a:r>
                  <a:rPr lang="en-US" altLang="zh-CN" sz="2400" dirty="0">
                    <a:solidFill>
                      <a:srgbClr val="000000"/>
                    </a:solidFill>
                    <a:cs typeface="Times New Roman" panose="02020603050405020304" pitchFamily="18" charset="0"/>
                  </a:rPr>
                  <a:t>84</a:t>
                </a:r>
                <a:r>
                  <a:rPr lang="zh-CN" altLang="zh-CN" sz="2400" dirty="0">
                    <a:solidFill>
                      <a:srgbClr val="000000"/>
                    </a:solidFill>
                    <a:cs typeface="Times New Roman" panose="02020603050405020304" pitchFamily="18" charset="0"/>
                  </a:rPr>
                  <a:t>个</a:t>
                </a:r>
                <a:r>
                  <a:rPr lang="zh-CN" altLang="zh-CN" sz="2400" dirty="0" smtClean="0">
                    <a:solidFill>
                      <a:srgbClr val="000000"/>
                    </a:solidFill>
                    <a:cs typeface="Times New Roman" panose="02020603050405020304" pitchFamily="18" charset="0"/>
                  </a:rPr>
                  <a:t>单元。</a:t>
                </a:r>
                <a:r>
                  <a:rPr lang="zh-CN" altLang="zh-CN" sz="2400" dirty="0">
                    <a:solidFill>
                      <a:srgbClr val="000000"/>
                    </a:solidFill>
                    <a:cs typeface="Times New Roman" panose="02020603050405020304" pitchFamily="18" charset="0"/>
                  </a:rPr>
                  <a:t>如同传统神经网络，</a:t>
                </a:r>
                <a14:m>
                  <m:oMath xmlns:m="http://schemas.openxmlformats.org/officeDocument/2006/math">
                    <m:r>
                      <m:rPr>
                        <m:sty m:val="p"/>
                      </m:rPr>
                      <a:rPr lang="en-US" altLang="zh-CN" sz="2400"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F</m:t>
                    </m:r>
                    <m:r>
                      <a:rPr lang="en-US" altLang="zh-CN" sz="2400"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6</m:t>
                    </m:r>
                  </m:oMath>
                </a14:m>
                <a:r>
                  <a:rPr lang="zh-CN" altLang="zh-CN" sz="2400" dirty="0">
                    <a:solidFill>
                      <a:srgbClr val="000000"/>
                    </a:solidFill>
                    <a:cs typeface="Times New Roman" panose="02020603050405020304" pitchFamily="18" charset="0"/>
                  </a:rPr>
                  <a:t>层计算输入向量与权重向量之间的点积，再加上一个偏置，然后将其结果传递给</a:t>
                </a:r>
                <a14:m>
                  <m:oMath xmlns:m="http://schemas.openxmlformats.org/officeDocument/2006/math">
                    <m:r>
                      <m:rPr>
                        <m:sty m:val="p"/>
                      </m:rPr>
                      <a:rPr lang="en-US" altLang="zh-CN" sz="2400">
                        <a:solidFill>
                          <a:srgbClr val="000000"/>
                        </a:solidFill>
                        <a:latin typeface="Cambria Math" panose="02040503050406030204" pitchFamily="18" charset="0"/>
                        <a:ea typeface="宋体" panose="02010600030101010101" pitchFamily="2" charset="-122"/>
                        <a:cs typeface="Times New Roman" panose="02020603050405020304" pitchFamily="18" charset="0"/>
                      </a:rPr>
                      <m:t>Sigmoid</m:t>
                    </m:r>
                  </m:oMath>
                </a14:m>
                <a:r>
                  <a:rPr lang="zh-CN" altLang="zh-CN" sz="2400" dirty="0">
                    <a:solidFill>
                      <a:srgbClr val="000000"/>
                    </a:solidFill>
                    <a:cs typeface="Times New Roman" panose="02020603050405020304" pitchFamily="18" charset="0"/>
                  </a:rPr>
                  <a:t>函数。</a:t>
                </a:r>
                <a:endParaRPr lang="zh-CN" altLang="en-US" sz="2400" dirty="0"/>
              </a:p>
            </p:txBody>
          </p:sp>
        </mc:Choice>
        <mc:Fallback>
          <p:sp>
            <p:nvSpPr>
              <p:cNvPr id="10" name="矩形 9">
                <a:extLst>
                  <a:ext uri="{FF2B5EF4-FFF2-40B4-BE49-F238E27FC236}">
                    <a16:creationId xmlns:a16="http://schemas.microsoft.com/office/drawing/2014/main" id="{473F5161-03E7-4D76-8D85-AE5D65B0962F}"/>
                  </a:ext>
                </a:extLst>
              </p:cNvPr>
              <p:cNvSpPr>
                <a:spLocks noRot="1" noChangeAspect="1" noMove="1" noResize="1" noEditPoints="1" noAdjustHandles="1" noChangeArrowheads="1" noChangeShapeType="1" noTextEdit="1"/>
              </p:cNvSpPr>
              <p:nvPr/>
            </p:nvSpPr>
            <p:spPr>
              <a:xfrm>
                <a:off x="914857" y="1520766"/>
                <a:ext cx="10190228" cy="1421928"/>
              </a:xfrm>
              <a:prstGeom prst="rect">
                <a:avLst/>
              </a:prstGeom>
              <a:blipFill>
                <a:blip r:embed="rId3"/>
                <a:stretch>
                  <a:fillRect l="-897" b="-6838"/>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8064E2A4-CF4C-48FF-8EF4-1BD603092B20}"/>
              </a:ext>
            </a:extLst>
          </p:cNvPr>
          <p:cNvPicPr>
            <a:picLocks noChangeAspect="1"/>
          </p:cNvPicPr>
          <p:nvPr/>
        </p:nvPicPr>
        <p:blipFill>
          <a:blip r:embed="rId4"/>
          <a:stretch>
            <a:fillRect/>
          </a:stretch>
        </p:blipFill>
        <p:spPr>
          <a:xfrm>
            <a:off x="1381407" y="3121020"/>
            <a:ext cx="8951143" cy="2464658"/>
          </a:xfrm>
          <a:prstGeom prst="rect">
            <a:avLst/>
          </a:prstGeom>
        </p:spPr>
      </p:pic>
      <p:sp>
        <p:nvSpPr>
          <p:cNvPr id="3" name="矩形 2"/>
          <p:cNvSpPr/>
          <p:nvPr/>
        </p:nvSpPr>
        <p:spPr>
          <a:xfrm>
            <a:off x="4034364" y="6070266"/>
            <a:ext cx="3478837" cy="369332"/>
          </a:xfrm>
          <a:prstGeom prst="rect">
            <a:avLst/>
          </a:prstGeom>
        </p:spPr>
        <p:txBody>
          <a:bodyPr wrap="none">
            <a:spAutoFit/>
          </a:bodyPr>
          <a:lstStyle/>
          <a:p>
            <a:r>
              <a:rPr lang="zh-CN" altLang="en-US" dirty="0">
                <a:solidFill>
                  <a:srgbClr val="444444"/>
                </a:solidFill>
                <a:latin typeface="Microsoft YaHei" panose="020B0503020204020204" pitchFamily="34" charset="-122"/>
                <a:ea typeface="Microsoft YaHei" panose="020B0503020204020204" pitchFamily="34" charset="-122"/>
              </a:rPr>
              <a:t>可训练参数</a:t>
            </a:r>
            <a:r>
              <a:rPr lang="en-US" altLang="zh-CN" dirty="0">
                <a:solidFill>
                  <a:srgbClr val="444444"/>
                </a:solidFill>
                <a:latin typeface="Microsoft YaHei" panose="020B0503020204020204" pitchFamily="34" charset="-122"/>
                <a:ea typeface="Microsoft YaHei" panose="020B0503020204020204" pitchFamily="34" charset="-122"/>
              </a:rPr>
              <a:t>:84*(120+1)=10164</a:t>
            </a:r>
            <a:endParaRPr lang="zh-CN" altLang="en-US" dirty="0"/>
          </a:p>
        </p:txBody>
      </p:sp>
    </p:spTree>
    <p:extLst>
      <p:ext uri="{BB962C8B-B14F-4D97-AF65-F5344CB8AC3E}">
        <p14:creationId xmlns:p14="http://schemas.microsoft.com/office/powerpoint/2010/main" val="376098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卷积神经网络</a:t>
            </a:r>
            <a:r>
              <a:rPr lang="en-US" altLang="zh-CN"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基本网络模型</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95D3E2E2-7C74-418B-B020-EF18C89DB539}"/>
                  </a:ext>
                </a:extLst>
              </p:cNvPr>
              <p:cNvSpPr/>
              <p:nvPr/>
            </p:nvSpPr>
            <p:spPr>
              <a:xfrm>
                <a:off x="827584" y="2204864"/>
                <a:ext cx="10401248" cy="2308324"/>
              </a:xfrm>
              <a:prstGeom prst="rect">
                <a:avLst/>
              </a:prstGeom>
            </p:spPr>
            <p:txBody>
              <a:bodyPr wrap="square">
                <a:spAutoFit/>
              </a:bodyPr>
              <a:lstStyle/>
              <a:p>
                <a:r>
                  <a:rPr lang="zh-CN" altLang="zh-CN" sz="2400" dirty="0">
                    <a:solidFill>
                      <a:srgbClr val="000000"/>
                    </a:solidFill>
                    <a:cs typeface="Times New Roman" panose="02020603050405020304" pitchFamily="18" charset="0"/>
                  </a:rPr>
                  <a:t>最后，</a:t>
                </a:r>
                <a:r>
                  <a:rPr lang="zh-CN" altLang="zh-CN" sz="2400" dirty="0">
                    <a:solidFill>
                      <a:schemeClr val="accent6"/>
                    </a:solidFill>
                    <a:cs typeface="Times New Roman" panose="02020603050405020304" pitchFamily="18" charset="0"/>
                  </a:rPr>
                  <a:t>输出层</a:t>
                </a:r>
                <a:r>
                  <a:rPr lang="zh-CN" altLang="zh-CN" sz="2400" dirty="0">
                    <a:solidFill>
                      <a:srgbClr val="000000"/>
                    </a:solidFill>
                    <a:cs typeface="Times New Roman" panose="02020603050405020304" pitchFamily="18" charset="0"/>
                  </a:rPr>
                  <a:t>由采用</a:t>
                </a:r>
                <a14:m>
                  <m:oMath xmlns:m="http://schemas.openxmlformats.org/officeDocument/2006/math">
                    <m:r>
                      <m:rPr>
                        <m:sty m:val="p"/>
                      </m:rPr>
                      <a:rPr lang="en-US" altLang="zh-CN" sz="2400">
                        <a:solidFill>
                          <a:srgbClr val="000000"/>
                        </a:solidFill>
                        <a:latin typeface="Cambria Math" panose="02040503050406030204" pitchFamily="18" charset="0"/>
                        <a:ea typeface="宋体" panose="02010600030101010101" pitchFamily="2" charset="-122"/>
                        <a:cs typeface="Times New Roman" panose="02020603050405020304" pitchFamily="18" charset="0"/>
                      </a:rPr>
                      <m:t>softmax</m:t>
                    </m:r>
                  </m:oMath>
                </a14:m>
                <a:r>
                  <a:rPr lang="zh-CN" altLang="zh-CN" sz="2400" dirty="0">
                    <a:solidFill>
                      <a:srgbClr val="000000"/>
                    </a:solidFill>
                    <a:cs typeface="Times New Roman" panose="02020603050405020304" pitchFamily="18" charset="0"/>
                  </a:rPr>
                  <a:t>激活函数的</a:t>
                </a:r>
                <a:r>
                  <a:rPr lang="zh-CN" altLang="zh-CN" sz="2400" dirty="0">
                    <a:solidFill>
                      <a:schemeClr val="accent6"/>
                    </a:solidFill>
                    <a:cs typeface="Times New Roman" panose="02020603050405020304" pitchFamily="18" charset="0"/>
                  </a:rPr>
                  <a:t>径向基函数</a:t>
                </a:r>
                <a:r>
                  <a:rPr lang="zh-CN" altLang="zh-CN" sz="2400" dirty="0">
                    <a:solidFill>
                      <a:srgbClr val="000000"/>
                    </a:solidFill>
                    <a:cs typeface="Times New Roman" panose="02020603050405020304" pitchFamily="18" charset="0"/>
                  </a:rPr>
                  <a:t>单元组成，</a:t>
                </a:r>
                <a14:m>
                  <m:oMath xmlns:m="http://schemas.openxmlformats.org/officeDocument/2006/math">
                    <m:r>
                      <m:rPr>
                        <m:sty m:val="p"/>
                      </m:rPr>
                      <a:rPr lang="en-US" altLang="zh-CN" sz="2400">
                        <a:solidFill>
                          <a:srgbClr val="000000"/>
                        </a:solidFill>
                        <a:latin typeface="Cambria Math" panose="02040503050406030204" pitchFamily="18" charset="0"/>
                        <a:ea typeface="宋体" panose="02010600030101010101" pitchFamily="2" charset="-122"/>
                        <a:cs typeface="Times New Roman" panose="02020603050405020304" pitchFamily="18" charset="0"/>
                      </a:rPr>
                      <m:t>RBF</m:t>
                    </m:r>
                  </m:oMath>
                </a14:m>
                <a:r>
                  <a:rPr lang="zh-CN" altLang="zh-CN" sz="2400" dirty="0">
                    <a:solidFill>
                      <a:srgbClr val="000000"/>
                    </a:solidFill>
                    <a:cs typeface="Times New Roman" panose="02020603050405020304" pitchFamily="18" charset="0"/>
                  </a:rPr>
                  <a:t>能够逼近任意非线性函数，可处理系统内的难以解析的规律性，具有良好的泛化能力，</a:t>
                </a:r>
                <a:endParaRPr lang="en-US" altLang="zh-CN" sz="2400" dirty="0" smtClean="0">
                  <a:solidFill>
                    <a:srgbClr val="000000"/>
                  </a:solidFill>
                  <a:cs typeface="Times New Roman" panose="02020603050405020304" pitchFamily="18" charset="0"/>
                </a:endParaRPr>
              </a:p>
              <a:p>
                <a:endParaRPr lang="en-US" altLang="zh-CN" sz="2400" dirty="0" smtClean="0">
                  <a:solidFill>
                    <a:srgbClr val="000000"/>
                  </a:solidFill>
                  <a:latin typeface="Cambria Math" panose="02040503050406030204" pitchFamily="18" charset="0"/>
                  <a:ea typeface="宋体" panose="02010600030101010101" pitchFamily="2" charset="-122"/>
                  <a:cs typeface="Times New Roman" panose="02020603050405020304" pitchFamily="18" charset="0"/>
                </a:endParaRPr>
              </a:p>
              <a:p>
                <a14:m>
                  <m:oMath xmlns:m="http://schemas.openxmlformats.org/officeDocument/2006/math">
                    <m:r>
                      <m:rPr>
                        <m:sty m:val="p"/>
                      </m:rPr>
                      <a:rPr lang="en-US" altLang="zh-CN" sz="2400">
                        <a:solidFill>
                          <a:srgbClr val="000000"/>
                        </a:solidFill>
                        <a:latin typeface="Cambria Math" panose="02040503050406030204" pitchFamily="18" charset="0"/>
                        <a:ea typeface="宋体" panose="02010600030101010101" pitchFamily="2" charset="-122"/>
                        <a:cs typeface="Times New Roman" panose="02020603050405020304" pitchFamily="18" charset="0"/>
                      </a:rPr>
                      <m:t>softmax</m:t>
                    </m:r>
                  </m:oMath>
                </a14:m>
                <a:r>
                  <a:rPr lang="zh-CN" altLang="zh-CN" sz="2400" dirty="0">
                    <a:solidFill>
                      <a:srgbClr val="000000"/>
                    </a:solidFill>
                    <a:cs typeface="Times New Roman" panose="02020603050405020304" pitchFamily="18" charset="0"/>
                  </a:rPr>
                  <a:t>激活函数可将网络输出转化为伪概率形式，因此在</a:t>
                </a:r>
                <a14:m>
                  <m:oMath xmlns:m="http://schemas.openxmlformats.org/officeDocument/2006/math">
                    <m:r>
                      <m:rPr>
                        <m:sty m:val="p"/>
                      </m:rPr>
                      <a:rPr lang="en-US" altLang="zh-CN" sz="2400">
                        <a:solidFill>
                          <a:srgbClr val="000000"/>
                        </a:solidFill>
                        <a:latin typeface="Cambria Math" panose="02040503050406030204" pitchFamily="18" charset="0"/>
                        <a:ea typeface="宋体" panose="02010600030101010101" pitchFamily="2" charset="-122"/>
                        <a:cs typeface="Times New Roman" panose="02020603050405020304" pitchFamily="18" charset="0"/>
                      </a:rPr>
                      <m:t>LeNet</m:t>
                    </m:r>
                    <m:r>
                      <a:rPr lang="en-US" altLang="zh-CN" sz="2400">
                        <a:solidFill>
                          <a:srgbClr val="000000"/>
                        </a:solidFill>
                        <a:latin typeface="Cambria Math" panose="02040503050406030204" pitchFamily="18" charset="0"/>
                        <a:ea typeface="宋体" panose="02010600030101010101" pitchFamily="2" charset="-122"/>
                        <a:cs typeface="Times New Roman" panose="02020603050405020304" pitchFamily="18" charset="0"/>
                      </a:rPr>
                      <m:t>5</m:t>
                    </m:r>
                  </m:oMath>
                </a14:m>
                <a:r>
                  <a:rPr lang="zh-CN" altLang="zh-CN" sz="2400" dirty="0">
                    <a:solidFill>
                      <a:srgbClr val="000000"/>
                    </a:solidFill>
                    <a:cs typeface="Times New Roman" panose="02020603050405020304" pitchFamily="18" charset="0"/>
                  </a:rPr>
                  <a:t>中</a:t>
                </a:r>
                <a14:m>
                  <m:oMath xmlns:m="http://schemas.openxmlformats.org/officeDocument/2006/math">
                    <m:r>
                      <m:rPr>
                        <m:sty m:val="p"/>
                      </m:rPr>
                      <a:rPr lang="en-US" altLang="zh-CN" sz="2400">
                        <a:solidFill>
                          <a:srgbClr val="000000"/>
                        </a:solidFill>
                        <a:latin typeface="Cambria Math" panose="02040503050406030204" pitchFamily="18" charset="0"/>
                        <a:ea typeface="宋体" panose="02010600030101010101" pitchFamily="2" charset="-122"/>
                        <a:cs typeface="Times New Roman" panose="02020603050405020304" pitchFamily="18" charset="0"/>
                      </a:rPr>
                      <m:t>RBF</m:t>
                    </m:r>
                  </m:oMath>
                </a14:m>
                <a:r>
                  <a:rPr lang="zh-CN" altLang="zh-CN" sz="2400" dirty="0">
                    <a:solidFill>
                      <a:srgbClr val="000000"/>
                    </a:solidFill>
                    <a:cs typeface="Times New Roman" panose="02020603050405020304" pitchFamily="18" charset="0"/>
                  </a:rPr>
                  <a:t>中的参数与全连接层的输出向量确定了模型的最终输出，输出层十个神经元的状态分别对应着网络预测为数字</a:t>
                </a:r>
                <a14:m>
                  <m:oMath xmlns:m="http://schemas.openxmlformats.org/officeDocument/2006/math">
                    <m:r>
                      <a:rPr lang="en-US" altLang="zh-CN" sz="2400">
                        <a:solidFill>
                          <a:srgbClr val="000000"/>
                        </a:solidFill>
                        <a:latin typeface="Cambria Math" panose="02040503050406030204" pitchFamily="18" charset="0"/>
                        <a:ea typeface="宋体" panose="02010600030101010101" pitchFamily="2" charset="-122"/>
                        <a:cs typeface="Times New Roman" panose="02020603050405020304" pitchFamily="18" charset="0"/>
                      </a:rPr>
                      <m:t>0</m:t>
                    </m:r>
                  </m:oMath>
                </a14:m>
                <a:r>
                  <a:rPr lang="zh-CN" altLang="zh-CN" sz="2400" dirty="0">
                    <a:solidFill>
                      <a:srgbClr val="000000"/>
                    </a:solidFill>
                    <a:cs typeface="Times New Roman" panose="02020603050405020304" pitchFamily="18" charset="0"/>
                  </a:rPr>
                  <a:t>到</a:t>
                </a:r>
                <a14:m>
                  <m:oMath xmlns:m="http://schemas.openxmlformats.org/officeDocument/2006/math">
                    <m:r>
                      <a:rPr lang="en-US" altLang="zh-CN" sz="2400">
                        <a:solidFill>
                          <a:srgbClr val="000000"/>
                        </a:solidFill>
                        <a:latin typeface="Cambria Math" panose="02040503050406030204" pitchFamily="18" charset="0"/>
                        <a:ea typeface="宋体" panose="02010600030101010101" pitchFamily="2" charset="-122"/>
                        <a:cs typeface="Times New Roman" panose="02020603050405020304" pitchFamily="18" charset="0"/>
                      </a:rPr>
                      <m:t>9</m:t>
                    </m:r>
                  </m:oMath>
                </a14:m>
                <a:r>
                  <a:rPr lang="zh-CN" altLang="zh-CN" sz="2400" dirty="0">
                    <a:solidFill>
                      <a:srgbClr val="000000"/>
                    </a:solidFill>
                    <a:cs typeface="Times New Roman" panose="02020603050405020304" pitchFamily="18" charset="0"/>
                  </a:rPr>
                  <a:t>的概率。</a:t>
                </a:r>
                <a:endParaRPr lang="zh-CN" altLang="en-US" sz="2400" dirty="0"/>
              </a:p>
            </p:txBody>
          </p:sp>
        </mc:Choice>
        <mc:Fallback xmlns="">
          <p:sp>
            <p:nvSpPr>
              <p:cNvPr id="3" name="矩形 2">
                <a:extLst>
                  <a:ext uri="{FF2B5EF4-FFF2-40B4-BE49-F238E27FC236}">
                    <a16:creationId xmlns:a16="http://schemas.microsoft.com/office/drawing/2014/main" id="{95D3E2E2-7C74-418B-B020-EF18C89DB539}"/>
                  </a:ext>
                </a:extLst>
              </p:cNvPr>
              <p:cNvSpPr>
                <a:spLocks noRot="1" noChangeAspect="1" noMove="1" noResize="1" noEditPoints="1" noAdjustHandles="1" noChangeArrowheads="1" noChangeShapeType="1" noTextEdit="1"/>
              </p:cNvSpPr>
              <p:nvPr/>
            </p:nvSpPr>
            <p:spPr>
              <a:xfrm>
                <a:off x="827584" y="2204864"/>
                <a:ext cx="10401248" cy="2308324"/>
              </a:xfrm>
              <a:prstGeom prst="rect">
                <a:avLst/>
              </a:prstGeom>
              <a:blipFill>
                <a:blip r:embed="rId3"/>
                <a:stretch>
                  <a:fillRect l="-938" t="-1852" r="-2286" b="-55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2259792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卷积神经网络</a:t>
            </a:r>
            <a:r>
              <a:rPr lang="en-US" altLang="zh-CN"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基本网络模型</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E666989A-2C77-4E95-8BB9-2035422D7608}"/>
                  </a:ext>
                </a:extLst>
              </p:cNvPr>
              <p:cNvSpPr/>
              <p:nvPr/>
            </p:nvSpPr>
            <p:spPr>
              <a:xfrm>
                <a:off x="755576" y="1916832"/>
                <a:ext cx="10473256" cy="1569660"/>
              </a:xfrm>
              <a:prstGeom prst="rect">
                <a:avLst/>
              </a:prstGeom>
            </p:spPr>
            <p:txBody>
              <a:bodyPr wrap="square">
                <a:spAutoFit/>
              </a:bodyPr>
              <a:lstStyle/>
              <a:p>
                <a14:m>
                  <m:oMath xmlns:m="http://schemas.openxmlformats.org/officeDocument/2006/math">
                    <m:r>
                      <m:rPr>
                        <m:sty m:val="p"/>
                      </m:rPr>
                      <a:rPr lang="en-US" altLang="zh-CN" sz="2400"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LeNet</m:t>
                    </m:r>
                    <m:r>
                      <a:rPr lang="en-US" altLang="zh-CN" sz="2400"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5</m:t>
                    </m:r>
                  </m:oMath>
                </a14:m>
                <a:r>
                  <a:rPr lang="zh-CN" altLang="zh-CN" sz="2400" dirty="0">
                    <a:solidFill>
                      <a:schemeClr val="tx1"/>
                    </a:solidFill>
                    <a:cs typeface="Times New Roman" panose="02020603050405020304" pitchFamily="18" charset="0"/>
                  </a:rPr>
                  <a:t>主要用于识别手写数字，</a:t>
                </a:r>
                <a14:m>
                  <m:oMath xmlns:m="http://schemas.openxmlformats.org/officeDocument/2006/math">
                    <m:r>
                      <m:rPr>
                        <m:sty m:val="p"/>
                      </m:rPr>
                      <a:rPr lang="en-US" altLang="zh-CN" sz="2400" smtClean="0">
                        <a:solidFill>
                          <a:schemeClr val="accent6"/>
                        </a:solidFill>
                        <a:latin typeface="Cambria Math" panose="02040503050406030204" pitchFamily="18" charset="0"/>
                        <a:ea typeface="宋体" panose="02010600030101010101" pitchFamily="2" charset="-122"/>
                        <a:cs typeface="Times New Roman" panose="02020603050405020304" pitchFamily="18" charset="0"/>
                      </a:rPr>
                      <m:t>Mnist</m:t>
                    </m:r>
                  </m:oMath>
                </a14:m>
                <a:r>
                  <a:rPr lang="zh-CN" altLang="zh-CN" sz="2400" dirty="0">
                    <a:solidFill>
                      <a:schemeClr val="accent6"/>
                    </a:solidFill>
                    <a:cs typeface="Times New Roman" panose="02020603050405020304" pitchFamily="18" charset="0"/>
                  </a:rPr>
                  <a:t>数据集</a:t>
                </a:r>
                <a:r>
                  <a:rPr lang="zh-CN" altLang="zh-CN" sz="2400" dirty="0">
                    <a:solidFill>
                      <a:schemeClr val="tx1"/>
                    </a:solidFill>
                    <a:cs typeface="Times New Roman" panose="02020603050405020304" pitchFamily="18" charset="0"/>
                  </a:rPr>
                  <a:t>是一个公开的手写数字图像库，包含</a:t>
                </a:r>
                <a:r>
                  <a:rPr lang="en-US" altLang="zh-CN" sz="2400" dirty="0">
                    <a:solidFill>
                      <a:schemeClr val="tx1"/>
                    </a:solidFill>
                    <a:cs typeface="Times New Roman" panose="02020603050405020304" pitchFamily="18" charset="0"/>
                  </a:rPr>
                  <a:t>70000</a:t>
                </a:r>
                <a:r>
                  <a:rPr lang="zh-CN" altLang="zh-CN" sz="2400" dirty="0">
                    <a:solidFill>
                      <a:schemeClr val="tx1"/>
                    </a:solidFill>
                    <a:cs typeface="Times New Roman" panose="02020603050405020304" pitchFamily="18" charset="0"/>
                  </a:rPr>
                  <a:t>张手写数字图片，采集自银行职员和中学生。其中</a:t>
                </a:r>
                <a:r>
                  <a:rPr lang="en-US" altLang="zh-CN" sz="2400" dirty="0">
                    <a:solidFill>
                      <a:schemeClr val="tx1"/>
                    </a:solidFill>
                    <a:cs typeface="Times New Roman" panose="02020603050405020304" pitchFamily="18" charset="0"/>
                  </a:rPr>
                  <a:t>60000</a:t>
                </a:r>
                <a:r>
                  <a:rPr lang="zh-CN" altLang="zh-CN" sz="2400" dirty="0">
                    <a:solidFill>
                      <a:schemeClr val="tx1"/>
                    </a:solidFill>
                    <a:cs typeface="Times New Roman" panose="02020603050405020304" pitchFamily="18" charset="0"/>
                  </a:rPr>
                  <a:t>张是训练图片、</a:t>
                </a:r>
                <a:r>
                  <a:rPr lang="en-US" altLang="zh-CN" sz="2400" dirty="0">
                    <a:solidFill>
                      <a:schemeClr val="tx1"/>
                    </a:solidFill>
                    <a:cs typeface="Times New Roman" panose="02020603050405020304" pitchFamily="18" charset="0"/>
                  </a:rPr>
                  <a:t>10000</a:t>
                </a:r>
                <a:r>
                  <a:rPr lang="zh-CN" altLang="zh-CN" sz="2400" dirty="0">
                    <a:solidFill>
                      <a:schemeClr val="tx1"/>
                    </a:solidFill>
                    <a:cs typeface="Times New Roman" panose="02020603050405020304" pitchFamily="18" charset="0"/>
                  </a:rPr>
                  <a:t>张是测试图片，图片大小为</a:t>
                </a:r>
                <a14:m>
                  <m:oMath xmlns:m="http://schemas.openxmlformats.org/officeDocument/2006/math">
                    <m:r>
                      <a:rPr lang="en-US" altLang="zh-CN" sz="2400">
                        <a:solidFill>
                          <a:schemeClr val="tx1"/>
                        </a:solidFill>
                        <a:latin typeface="Cambria Math" panose="02040503050406030204" pitchFamily="18" charset="0"/>
                        <a:ea typeface="宋体" panose="02010600030101010101" pitchFamily="2" charset="-122"/>
                        <a:cs typeface="Times New Roman" panose="02020603050405020304" pitchFamily="18" charset="0"/>
                      </a:rPr>
                      <m:t>28×28</m:t>
                    </m:r>
                  </m:oMath>
                </a14:m>
                <a:r>
                  <a:rPr lang="zh-CN" altLang="zh-CN" sz="2400" dirty="0">
                    <a:solidFill>
                      <a:schemeClr val="tx1"/>
                    </a:solidFill>
                    <a:cs typeface="Times New Roman" panose="02020603050405020304" pitchFamily="18" charset="0"/>
                  </a:rPr>
                  <a:t>，该数据集中部分图像如图所示。</a:t>
                </a:r>
                <a:endParaRPr lang="zh-CN" altLang="en-US" sz="2400" dirty="0">
                  <a:solidFill>
                    <a:schemeClr val="tx1"/>
                  </a:solidFill>
                </a:endParaRPr>
              </a:p>
            </p:txBody>
          </p:sp>
        </mc:Choice>
        <mc:Fallback xmlns="">
          <p:sp>
            <p:nvSpPr>
              <p:cNvPr id="3" name="矩形 2">
                <a:extLst>
                  <a:ext uri="{FF2B5EF4-FFF2-40B4-BE49-F238E27FC236}">
                    <a16:creationId xmlns="" xmlns:a16="http://schemas.microsoft.com/office/drawing/2014/main" xmlns:a14="http://schemas.microsoft.com/office/drawing/2010/main" id="{E666989A-2C77-4E95-8BB9-2035422D7608}"/>
                  </a:ext>
                </a:extLst>
              </p:cNvPr>
              <p:cNvSpPr>
                <a:spLocks noRot="1" noChangeAspect="1" noMove="1" noResize="1" noEditPoints="1" noAdjustHandles="1" noChangeArrowheads="1" noChangeShapeType="1" noTextEdit="1"/>
              </p:cNvSpPr>
              <p:nvPr/>
            </p:nvSpPr>
            <p:spPr>
              <a:xfrm>
                <a:off x="755576" y="1916832"/>
                <a:ext cx="10473256" cy="1569660"/>
              </a:xfrm>
              <a:prstGeom prst="rect">
                <a:avLst/>
              </a:prstGeom>
              <a:blipFill rotWithShape="1">
                <a:blip r:embed="rId3"/>
                <a:stretch>
                  <a:fillRect l="-931" t="-2713" r="-116" b="-8140"/>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EDFCFD2D-8D2F-454F-940B-8AB42D1E5F9E}"/>
              </a:ext>
            </a:extLst>
          </p:cNvPr>
          <p:cNvPicPr/>
          <p:nvPr/>
        </p:nvPicPr>
        <p:blipFill>
          <a:blip r:embed="rId4"/>
          <a:stretch>
            <a:fillRect/>
          </a:stretch>
        </p:blipFill>
        <p:spPr>
          <a:xfrm>
            <a:off x="3386368" y="4008499"/>
            <a:ext cx="5544616" cy="1354137"/>
          </a:xfrm>
          <a:prstGeom prst="rect">
            <a:avLst/>
          </a:prstGeom>
        </p:spPr>
      </p:pic>
    </p:spTree>
    <p:extLst>
      <p:ext uri="{BB962C8B-B14F-4D97-AF65-F5344CB8AC3E}">
        <p14:creationId xmlns:p14="http://schemas.microsoft.com/office/powerpoint/2010/main" val="72259792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卷积神经网络</a:t>
            </a:r>
            <a:r>
              <a:rPr lang="en-US" altLang="zh-CN"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基本网络模型</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B0CB0C46-B77B-40A4-B382-B7ADB17D81C7}"/>
                  </a:ext>
                </a:extLst>
              </p:cNvPr>
              <p:cNvSpPr/>
              <p:nvPr/>
            </p:nvSpPr>
            <p:spPr>
              <a:xfrm>
                <a:off x="755576" y="1999436"/>
                <a:ext cx="10461064" cy="2677656"/>
              </a:xfrm>
              <a:prstGeom prst="rect">
                <a:avLst/>
              </a:prstGeom>
            </p:spPr>
            <p:txBody>
              <a:bodyPr wrap="square">
                <a:spAutoFit/>
              </a:bodyPr>
              <a:lstStyle/>
              <a:p>
                <a:pPr>
                  <a:spcAft>
                    <a:spcPts val="0"/>
                  </a:spcAft>
                  <a:tabLst>
                    <a:tab pos="450215" algn="l"/>
                  </a:tabLst>
                </a:pPr>
                <a14:m>
                  <m:oMath xmlns:m="http://schemas.openxmlformats.org/officeDocument/2006/math">
                    <m:r>
                      <m:rPr>
                        <m:sty m:val="p"/>
                      </m:rPr>
                      <a:rPr lang="en-US" altLang="zh-CN" sz="2400"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Mnist</m:t>
                    </m:r>
                  </m:oMath>
                </a14:m>
                <a:r>
                  <a:rPr lang="zh-CN" altLang="zh-CN" sz="2400" kern="100" dirty="0">
                    <a:solidFill>
                      <a:srgbClr val="000000"/>
                    </a:solidFill>
                    <a:cs typeface="Times New Roman" panose="02020603050405020304" pitchFamily="18" charset="0"/>
                  </a:rPr>
                  <a:t>数据集中数据均带有标记信息，因此可使用该数据集中的训练集部分对</a:t>
                </a:r>
                <a14:m>
                  <m:oMath xmlns:m="http://schemas.openxmlformats.org/officeDocument/2006/math">
                    <m:r>
                      <m:rPr>
                        <m:sty m:val="p"/>
                      </m:rPr>
                      <a:rPr lang="en-US" altLang="zh-CN" sz="2400"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LeNet</m:t>
                    </m:r>
                    <m:r>
                      <a:rPr lang="en-US" altLang="zh-CN" sz="2400"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5</m:t>
                    </m:r>
                  </m:oMath>
                </a14:m>
                <a:r>
                  <a:rPr lang="zh-CN" altLang="zh-CN" sz="2400" kern="100" dirty="0">
                    <a:solidFill>
                      <a:srgbClr val="000000"/>
                    </a:solidFill>
                    <a:cs typeface="Times New Roman" panose="02020603050405020304" pitchFamily="18" charset="0"/>
                  </a:rPr>
                  <a:t>进行训练。记训练样本集为</a:t>
                </a:r>
                <a14:m>
                  <m:oMath xmlns:m="http://schemas.openxmlformats.org/officeDocument/2006/math">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𝑆</m:t>
                    </m:r>
                    <m:r>
                      <a:rPr lang="en-US" altLang="zh-CN" sz="2400"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1</m:t>
                            </m:r>
                          </m:sub>
                        </m:sSub>
                      </m:e>
                    </m:d>
                    <m:r>
                      <a:rPr lang="en-US" altLang="zh-CN" sz="2400"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2</m:t>
                            </m:r>
                          </m:sub>
                        </m:sSub>
                      </m:e>
                    </m:d>
                    <m:r>
                      <a:rPr lang="en-US" altLang="zh-CN" sz="2400"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r>
                      <a:rPr lang="zh-CN" altLang="zh-CN" sz="2400"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60000</m:t>
                            </m:r>
                          </m:sub>
                        </m:s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60000</m:t>
                            </m:r>
                          </m:sub>
                        </m:sSub>
                      </m:e>
                    </m:d>
                    <m:r>
                      <a:rPr lang="en-US" altLang="zh-CN" sz="2400"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400" kern="100" dirty="0">
                    <a:solidFill>
                      <a:srgbClr val="000000"/>
                    </a:solidFill>
                    <a:cs typeface="Times New Roman" panose="02020603050405020304" pitchFamily="18" charset="0"/>
                  </a:rPr>
                  <a:t>，使用该训练集对</a:t>
                </a:r>
                <a14:m>
                  <m:oMath xmlns:m="http://schemas.openxmlformats.org/officeDocument/2006/math">
                    <m:r>
                      <m:rPr>
                        <m:sty m:val="p"/>
                      </m:rPr>
                      <a:rPr lang="en-US" altLang="zh-CN" sz="2400"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LeNet</m:t>
                    </m:r>
                    <m:r>
                      <a:rPr lang="en-US" altLang="zh-CN" sz="2400"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5</m:t>
                    </m:r>
                  </m:oMath>
                </a14:m>
                <a:r>
                  <a:rPr lang="zh-CN" altLang="zh-CN" sz="2400" kern="100" dirty="0">
                    <a:solidFill>
                      <a:srgbClr val="000000"/>
                    </a:solidFill>
                    <a:cs typeface="Times New Roman" panose="02020603050405020304" pitchFamily="18" charset="0"/>
                  </a:rPr>
                  <a:t>进行训练的具体过程如下：</a:t>
                </a:r>
                <a:endParaRPr lang="zh-CN" altLang="zh-CN" sz="2400" kern="100" dirty="0">
                  <a:cs typeface="Times New Roman" panose="02020603050405020304" pitchFamily="18" charset="0"/>
                </a:endParaRPr>
              </a:p>
              <a:p>
                <a:pPr>
                  <a:spcAft>
                    <a:spcPts val="0"/>
                  </a:spcAft>
                  <a:tabLst>
                    <a:tab pos="180975" algn="l"/>
                  </a:tabLst>
                </a:pPr>
                <a:r>
                  <a:rPr lang="zh-CN" altLang="zh-CN" sz="2400" kern="100" dirty="0">
                    <a:solidFill>
                      <a:srgbClr val="000000"/>
                    </a:solidFill>
                    <a:cs typeface="Times New Roman" panose="02020603050405020304" pitchFamily="18" charset="0"/>
                  </a:rPr>
                  <a:t>（</a:t>
                </a:r>
                <a:r>
                  <a:rPr lang="en-US" altLang="zh-CN" sz="2400" kern="100" dirty="0">
                    <a:solidFill>
                      <a:srgbClr val="000000"/>
                    </a:solidFill>
                    <a:cs typeface="Times New Roman" panose="02020603050405020304" pitchFamily="18" charset="0"/>
                  </a:rPr>
                  <a:t>1</a:t>
                </a:r>
                <a:r>
                  <a:rPr lang="zh-CN" altLang="zh-CN" sz="2400" kern="100" dirty="0">
                    <a:solidFill>
                      <a:srgbClr val="000000"/>
                    </a:solidFill>
                    <a:cs typeface="Times New Roman" panose="02020603050405020304" pitchFamily="18" charset="0"/>
                  </a:rPr>
                  <a:t>）使用期望为</a:t>
                </a:r>
                <a:r>
                  <a:rPr lang="en-US" altLang="zh-CN" sz="2400" kern="100" dirty="0">
                    <a:solidFill>
                      <a:srgbClr val="000000"/>
                    </a:solidFill>
                    <a:cs typeface="Times New Roman" panose="02020603050405020304" pitchFamily="18" charset="0"/>
                  </a:rPr>
                  <a:t>0</a:t>
                </a:r>
                <a:r>
                  <a:rPr lang="zh-CN" altLang="zh-CN" sz="2400" kern="100" dirty="0">
                    <a:solidFill>
                      <a:srgbClr val="000000"/>
                    </a:solidFill>
                    <a:cs typeface="Times New Roman" panose="02020603050405020304" pitchFamily="18" charset="0"/>
                  </a:rPr>
                  <a:t>的高斯分布或均匀分布初始化网络模型参数；</a:t>
                </a:r>
                <a:endParaRPr lang="zh-CN" altLang="zh-CN" sz="2400" kern="100" dirty="0">
                  <a:cs typeface="Times New Roman" panose="02020603050405020304" pitchFamily="18" charset="0"/>
                </a:endParaRPr>
              </a:p>
              <a:p>
                <a:pPr>
                  <a:spcAft>
                    <a:spcPts val="0"/>
                  </a:spcAft>
                  <a:tabLst>
                    <a:tab pos="180975" algn="l"/>
                  </a:tabLst>
                </a:pPr>
                <a:r>
                  <a:rPr lang="zh-CN" altLang="zh-CN" sz="2400" kern="100" dirty="0">
                    <a:solidFill>
                      <a:srgbClr val="000000"/>
                    </a:solidFill>
                    <a:cs typeface="Times New Roman" panose="02020603050405020304" pitchFamily="18" charset="0"/>
                  </a:rPr>
                  <a:t>（</a:t>
                </a:r>
                <a:r>
                  <a:rPr lang="en-US" altLang="zh-CN" sz="2400" kern="100" dirty="0">
                    <a:solidFill>
                      <a:srgbClr val="000000"/>
                    </a:solidFill>
                    <a:cs typeface="Times New Roman" panose="02020603050405020304" pitchFamily="18" charset="0"/>
                  </a:rPr>
                  <a:t>2</a:t>
                </a:r>
                <a:r>
                  <a:rPr lang="zh-CN" altLang="zh-CN" sz="2400" kern="100" dirty="0">
                    <a:solidFill>
                      <a:srgbClr val="000000"/>
                    </a:solidFill>
                    <a:cs typeface="Times New Roman" panose="02020603050405020304" pitchFamily="18" charset="0"/>
                  </a:rPr>
                  <a:t>）对数据进行填充操作，将其转化为大小为</a:t>
                </a:r>
                <a14:m>
                  <m:oMath xmlns:m="http://schemas.openxmlformats.org/officeDocument/2006/math">
                    <m:r>
                      <a:rPr lang="en-US" altLang="zh-CN" sz="2400" kern="100" smtClean="0">
                        <a:solidFill>
                          <a:schemeClr val="accent6"/>
                        </a:solidFill>
                        <a:latin typeface="Cambria Math" panose="02040503050406030204" pitchFamily="18" charset="0"/>
                        <a:ea typeface="宋体" panose="02010600030101010101" pitchFamily="2" charset="-122"/>
                        <a:cs typeface="Times New Roman" panose="02020603050405020304" pitchFamily="18" charset="0"/>
                      </a:rPr>
                      <m:t>32×32</m:t>
                    </m:r>
                  </m:oMath>
                </a14:m>
                <a:r>
                  <a:rPr lang="zh-CN" altLang="zh-CN" sz="2400" kern="100" dirty="0">
                    <a:solidFill>
                      <a:schemeClr val="accent6"/>
                    </a:solidFill>
                    <a:cs typeface="Times New Roman" panose="02020603050405020304" pitchFamily="18" charset="0"/>
                  </a:rPr>
                  <a:t>的图像</a:t>
                </a:r>
                <a:r>
                  <a:rPr lang="zh-CN" altLang="zh-CN" sz="2400" kern="100" dirty="0">
                    <a:solidFill>
                      <a:schemeClr val="tx1"/>
                    </a:solidFill>
                    <a:cs typeface="Times New Roman" panose="02020603050405020304" pitchFamily="18" charset="0"/>
                  </a:rPr>
                  <a:t>以满足</a:t>
                </a:r>
                <a14:m>
                  <m:oMath xmlns:m="http://schemas.openxmlformats.org/officeDocument/2006/math">
                    <m:r>
                      <m:rPr>
                        <m:sty m:val="p"/>
                      </m:rPr>
                      <a:rPr lang="en-US" altLang="zh-CN" sz="2400"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LeNet</m:t>
                    </m:r>
                    <m:r>
                      <a:rPr lang="en-US" altLang="zh-CN" sz="2400"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5</m:t>
                    </m:r>
                  </m:oMath>
                </a14:m>
                <a:r>
                  <a:rPr lang="zh-CN" altLang="zh-CN" sz="2400" kern="100" dirty="0">
                    <a:solidFill>
                      <a:srgbClr val="000000"/>
                    </a:solidFill>
                    <a:cs typeface="Times New Roman" panose="02020603050405020304" pitchFamily="18" charset="0"/>
                  </a:rPr>
                  <a:t>的输入要求，并使用独热式特征方式对标签</a:t>
                </a:r>
                <a14:m>
                  <m:oMath xmlns:m="http://schemas.openxmlformats.org/officeDocument/2006/math">
                    <m:sSub>
                      <m:sSub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2400" kern="100" dirty="0">
                    <a:solidFill>
                      <a:srgbClr val="000000"/>
                    </a:solidFill>
                    <a:cs typeface="Times New Roman" panose="02020603050405020304" pitchFamily="18" charset="0"/>
                  </a:rPr>
                  <a:t>进行特征，特征结果为十维向量</a:t>
                </a:r>
                <a14:m>
                  <m:oMath xmlns:m="http://schemas.openxmlformats.org/officeDocument/2006/math">
                    <m:sSub>
                      <m:sSub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𝒚</m:t>
                        </m:r>
                      </m:e>
                      <m:sub>
                        <m:r>
                          <a:rPr lang="en-US" altLang="zh-CN" sz="2400"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2400" kern="100" dirty="0">
                    <a:solidFill>
                      <a:srgbClr val="000000"/>
                    </a:solidFill>
                    <a:cs typeface="Times New Roman" panose="02020603050405020304" pitchFamily="18" charset="0"/>
                  </a:rPr>
                  <a:t>；</a:t>
                </a:r>
                <a:endParaRPr lang="zh-CN" altLang="zh-CN" sz="2400" kern="100" dirty="0">
                  <a:cs typeface="Times New Roman" panose="02020603050405020304" pitchFamily="18" charset="0"/>
                </a:endParaRPr>
              </a:p>
            </p:txBody>
          </p:sp>
        </mc:Choice>
        <mc:Fallback xmlns="">
          <p:sp>
            <p:nvSpPr>
              <p:cNvPr id="3" name="矩形 2">
                <a:extLst>
                  <a:ext uri="{FF2B5EF4-FFF2-40B4-BE49-F238E27FC236}">
                    <a16:creationId xmlns="" xmlns:a16="http://schemas.microsoft.com/office/drawing/2014/main" xmlns:a14="http://schemas.microsoft.com/office/drawing/2010/main" id="{B0CB0C46-B77B-40A4-B382-B7ADB17D81C7}"/>
                  </a:ext>
                </a:extLst>
              </p:cNvPr>
              <p:cNvSpPr>
                <a:spLocks noRot="1" noChangeAspect="1" noMove="1" noResize="1" noEditPoints="1" noAdjustHandles="1" noChangeArrowheads="1" noChangeShapeType="1" noTextEdit="1"/>
              </p:cNvSpPr>
              <p:nvPr/>
            </p:nvSpPr>
            <p:spPr>
              <a:xfrm>
                <a:off x="755576" y="1999436"/>
                <a:ext cx="10461064" cy="2677656"/>
              </a:xfrm>
              <a:prstGeom prst="rect">
                <a:avLst/>
              </a:prstGeom>
              <a:blipFill rotWithShape="1">
                <a:blip r:embed="rId3"/>
                <a:stretch>
                  <a:fillRect l="-932" t="-1595" r="-3788" b="-45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2259792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卷积神经网络</a:t>
            </a:r>
            <a:r>
              <a:rPr lang="en-US" altLang="zh-CN"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基本网络模型</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A8DBACD2-BE29-48A1-B813-2D855262997A}"/>
                  </a:ext>
                </a:extLst>
              </p:cNvPr>
              <p:cNvSpPr/>
              <p:nvPr/>
            </p:nvSpPr>
            <p:spPr>
              <a:xfrm>
                <a:off x="458089" y="1407055"/>
                <a:ext cx="11075543" cy="4850815"/>
              </a:xfrm>
              <a:prstGeom prst="rect">
                <a:avLst/>
              </a:prstGeom>
            </p:spPr>
            <p:txBody>
              <a:bodyPr wrap="square">
                <a:spAutoFit/>
              </a:bodyPr>
              <a:lstStyle/>
              <a:p>
                <a:pPr>
                  <a:spcAft>
                    <a:spcPts val="0"/>
                  </a:spcAft>
                  <a:tabLst>
                    <a:tab pos="180975" algn="l"/>
                  </a:tabLst>
                </a:pPr>
                <a:r>
                  <a:rPr lang="zh-CN" altLang="zh-CN" sz="2400" kern="100" dirty="0">
                    <a:solidFill>
                      <a:schemeClr val="tx1"/>
                    </a:solidFill>
                    <a:cs typeface="Times New Roman" panose="02020603050405020304" pitchFamily="18" charset="0"/>
                  </a:rPr>
                  <a:t>（</a:t>
                </a:r>
                <a:r>
                  <a:rPr lang="en-US" altLang="zh-CN" sz="2400" kern="100" dirty="0">
                    <a:solidFill>
                      <a:schemeClr val="tx1"/>
                    </a:solidFill>
                    <a:cs typeface="Times New Roman" panose="02020603050405020304" pitchFamily="18" charset="0"/>
                  </a:rPr>
                  <a:t>3</a:t>
                </a:r>
                <a:r>
                  <a:rPr lang="zh-CN" altLang="zh-CN" sz="2400" kern="100" dirty="0">
                    <a:solidFill>
                      <a:schemeClr val="tx1"/>
                    </a:solidFill>
                    <a:cs typeface="Times New Roman" panose="02020603050405020304" pitchFamily="18" charset="0"/>
                  </a:rPr>
                  <a:t>）若采用小批量随机梯度下降法对模型进行优化，需要将</a:t>
                </a:r>
                <a14:m>
                  <m:oMath xmlns:m="http://schemas.openxmlformats.org/officeDocument/2006/math">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𝑆</m:t>
                    </m:r>
                  </m:oMath>
                </a14:m>
                <a:r>
                  <a:rPr lang="zh-CN" altLang="zh-CN" sz="2400" kern="100" dirty="0">
                    <a:solidFill>
                      <a:schemeClr val="tx1"/>
                    </a:solidFill>
                    <a:cs typeface="Times New Roman" panose="02020603050405020304" pitchFamily="18" charset="0"/>
                  </a:rPr>
                  <a:t>等分为多个小批次，假设每个小批次的批大小为</a:t>
                </a:r>
                <a:r>
                  <a:rPr lang="en-US" altLang="zh-CN" sz="2400" kern="100" dirty="0">
                    <a:solidFill>
                      <a:schemeClr val="tx1"/>
                    </a:solidFill>
                    <a:cs typeface="Times New Roman" panose="02020603050405020304" pitchFamily="18" charset="0"/>
                  </a:rPr>
                  <a:t>700</a:t>
                </a:r>
                <a:r>
                  <a:rPr lang="zh-CN" altLang="zh-CN" sz="2400" kern="100" dirty="0">
                    <a:solidFill>
                      <a:schemeClr val="tx1"/>
                    </a:solidFill>
                    <a:cs typeface="Times New Roman" panose="02020603050405020304" pitchFamily="18" charset="0"/>
                  </a:rPr>
                  <a:t>，则每次可将</a:t>
                </a:r>
                <a14:m>
                  <m:oMath xmlns:m="http://schemas.openxmlformats.org/officeDocument/2006/math">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𝑆</m:t>
                    </m:r>
                  </m:oMath>
                </a14:m>
                <a:r>
                  <a:rPr lang="zh-CN" altLang="zh-CN" sz="2400" kern="100" dirty="0">
                    <a:solidFill>
                      <a:schemeClr val="tx1"/>
                    </a:solidFill>
                    <a:cs typeface="Times New Roman" panose="02020603050405020304" pitchFamily="18" charset="0"/>
                  </a:rPr>
                  <a:t>等分为</a:t>
                </a:r>
                <a:r>
                  <a:rPr lang="en-US" altLang="zh-CN" sz="2400" kern="100" dirty="0">
                    <a:solidFill>
                      <a:schemeClr val="tx1"/>
                    </a:solidFill>
                    <a:cs typeface="Times New Roman" panose="02020603050405020304" pitchFamily="18" charset="0"/>
                  </a:rPr>
                  <a:t>100</a:t>
                </a:r>
                <a:r>
                  <a:rPr lang="zh-CN" altLang="zh-CN" sz="2400" kern="100" dirty="0">
                    <a:solidFill>
                      <a:schemeClr val="tx1"/>
                    </a:solidFill>
                    <a:cs typeface="Times New Roman" panose="02020603050405020304" pitchFamily="18" charset="0"/>
                  </a:rPr>
                  <a:t>个小批次。假设在一次更新过程中选择了第</a:t>
                </a:r>
                <a14:m>
                  <m:oMath xmlns:m="http://schemas.openxmlformats.org/officeDocument/2006/math">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𝑗</m:t>
                    </m:r>
                  </m:oMath>
                </a14:m>
                <a:r>
                  <a:rPr lang="zh-CN" altLang="zh-CN" sz="2400" kern="100" dirty="0">
                    <a:solidFill>
                      <a:schemeClr val="tx1"/>
                    </a:solidFill>
                    <a:cs typeface="Times New Roman" panose="02020603050405020304" pitchFamily="18" charset="0"/>
                  </a:rPr>
                  <a:t>个小批次</a:t>
                </a:r>
                <a14:m>
                  <m:oMath xmlns:m="http://schemas.openxmlformats.org/officeDocument/2006/math">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sz="2400"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𝑗</m:t>
                            </m:r>
                          </m:sup>
                        </m:sSubSup>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𝒚</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𝑗</m:t>
                            </m:r>
                          </m:sup>
                        </m:sSubSup>
                      </m:e>
                    </m:d>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m:t>
                            </m:r>
                          </m:sub>
                          <m:sup>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𝑗</m:t>
                            </m:r>
                          </m:sup>
                        </m:sSubSup>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𝒚</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m:t>
                            </m:r>
                          </m:sub>
                          <m:sup>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𝑗</m:t>
                            </m:r>
                          </m:sup>
                        </m:sSubSup>
                      </m:e>
                    </m:d>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zh-CN"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700</m:t>
                        </m:r>
                      </m:sub>
                      <m:sup>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𝑗</m:t>
                        </m:r>
                      </m:sup>
                    </m:sSubSup>
                    <m:r>
                      <a:rPr lang="en-US" altLang="zh-CN" sz="2400"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𝒚</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700</m:t>
                        </m:r>
                      </m:sub>
                      <m:sup>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𝑗</m:t>
                        </m:r>
                      </m:sup>
                    </m:sSubSup>
                    <m:r>
                      <a:rPr lang="en-US" altLang="zh-CN" sz="2400"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400" kern="100" dirty="0">
                    <a:solidFill>
                      <a:schemeClr val="tx1"/>
                    </a:solidFill>
                    <a:cs typeface="Times New Roman" panose="02020603050405020304" pitchFamily="18" charset="0"/>
                  </a:rPr>
                  <a:t>进行参数更新，则可根据该小批次构造目标函数：</a:t>
                </a:r>
              </a:p>
              <a:p>
                <a:pPr marL="266700" algn="just">
                  <a:spcAft>
                    <a:spcPts val="0"/>
                  </a:spcAft>
                </a:pPr>
                <a14:m>
                  <m:oMathPara xmlns:m="http://schemas.openxmlformats.org/officeDocument/2006/math">
                    <m:oMathParaPr>
                      <m:jc m:val="centerGroup"/>
                    </m:oMathParaPr>
                    <m:oMath xmlns:m="http://schemas.openxmlformats.org/officeDocument/2006/math">
                      <m:sSup>
                        <m:sSupPr>
                          <m:ctrlPr>
                            <a:rPr lang="zh-CN" altLang="zh-CN" sz="2400" i="1" kern="100"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𝐽</m:t>
                          </m:r>
                        </m:e>
                        <m:sup>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sup>
                      </m:sSup>
                      <m:d>
                        <m:dPr>
                          <m:ctrlPr>
                            <a:rPr lang="zh-CN" altLang="zh-CN" sz="2400" i="1" kern="10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b="1"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𝑾</m:t>
                          </m:r>
                        </m:e>
                      </m:d>
                      <m:r>
                        <a:rPr lang="en-US" altLang="zh-CN" sz="2400"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kern="10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𝑠</m:t>
                          </m:r>
                        </m:den>
                      </m:f>
                      <m:nary>
                        <m:naryPr>
                          <m:chr m:val="∑"/>
                          <m:limLoc m:val="undOvr"/>
                          <m:ctrlPr>
                            <a:rPr lang="zh-CN" altLang="zh-CN" sz="2400" i="1" kern="10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700</m:t>
                          </m:r>
                        </m:sup>
                        <m:e>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𝐿</m:t>
                          </m:r>
                          <m:d>
                            <m:dPr>
                              <m:ctrlPr>
                                <a:rPr lang="zh-CN" altLang="zh-CN" sz="2400" i="1" kern="10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𝑓</m:t>
                              </m:r>
                              <m:d>
                                <m:dPr>
                                  <m:ctrlPr>
                                    <a:rPr lang="zh-CN" altLang="zh-CN" sz="2400" i="1" kern="10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2400" i="1" kern="10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𝑗</m:t>
                                      </m:r>
                                    </m:sup>
                                  </m:sSubSup>
                                </m:e>
                              </m:d>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i="1" kern="10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𝒚</m:t>
                                  </m:r>
                                </m:e>
                                <m:sub>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𝑗</m:t>
                                  </m:r>
                                </m:sup>
                              </m:sSubSup>
                            </m:e>
                          </m:d>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𝛼𝜆</m:t>
                          </m:r>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𝑾</m:t>
                          </m:r>
                          <m:r>
                            <a:rPr lang="en-US" altLang="zh-CN" sz="24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e>
                      </m:nary>
                    </m:oMath>
                  </m:oMathPara>
                </a14:m>
                <a:endParaRPr lang="zh-CN" altLang="zh-CN" sz="2400" kern="100" dirty="0">
                  <a:solidFill>
                    <a:schemeClr val="tx1"/>
                  </a:solidFill>
                  <a:cs typeface="Times New Roman" panose="02020603050405020304" pitchFamily="18" charset="0"/>
                </a:endParaRPr>
              </a:p>
              <a:p>
                <a:pPr algn="just">
                  <a:spcAft>
                    <a:spcPts val="0"/>
                  </a:spcAft>
                </a:pPr>
                <a:r>
                  <a:rPr lang="zh-CN" altLang="zh-CN" sz="2400" kern="100" dirty="0">
                    <a:solidFill>
                      <a:schemeClr val="tx1"/>
                    </a:solidFill>
                    <a:cs typeface="Times New Roman" panose="02020603050405020304" pitchFamily="18" charset="0"/>
                  </a:rPr>
                  <a:t>其中</a:t>
                </a:r>
                <a14:m>
                  <m:oMath xmlns:m="http://schemas.openxmlformats.org/officeDocument/2006/math">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𝑾</m:t>
                    </m:r>
                  </m:oMath>
                </a14:m>
                <a:r>
                  <a:rPr lang="zh-CN" altLang="zh-CN" sz="2400" kern="100" dirty="0">
                    <a:solidFill>
                      <a:schemeClr val="tx1"/>
                    </a:solidFill>
                    <a:cs typeface="Times New Roman" panose="02020603050405020304" pitchFamily="18" charset="0"/>
                  </a:rPr>
                  <a:t>为</a:t>
                </a:r>
                <a14:m>
                  <m:oMath xmlns:m="http://schemas.openxmlformats.org/officeDocument/2006/math">
                    <m:r>
                      <m:rPr>
                        <m:sty m:val="p"/>
                      </m:rPr>
                      <a:rPr lang="en-US" altLang="zh-CN" sz="2400"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LeNet</m:t>
                    </m:r>
                    <m:r>
                      <a:rPr lang="en-US" altLang="zh-CN" sz="2400"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5</m:t>
                    </m:r>
                  </m:oMath>
                </a14:m>
                <a:r>
                  <a:rPr lang="zh-CN" altLang="zh-CN" sz="2400" kern="100" dirty="0">
                    <a:solidFill>
                      <a:schemeClr val="tx1"/>
                    </a:solidFill>
                    <a:cs typeface="Times New Roman" panose="02020603050405020304" pitchFamily="18" charset="0"/>
                  </a:rPr>
                  <a:t>中所有可学习参数组成的向量。此处采用交叉熵损失函数并选择</a:t>
                </a:r>
                <a14:m>
                  <m:oMath xmlns:m="http://schemas.openxmlformats.org/officeDocument/2006/math">
                    <m:sSup>
                      <m:sSupPr>
                        <m:ctrlPr>
                          <a:rPr lang="zh-CN" altLang="zh-CN" sz="2400" i="1" kern="100"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pPr>
                      <m:e>
                        <m:r>
                          <m:rPr>
                            <m:sty m:val="p"/>
                          </m:rPr>
                          <a:rPr lang="en-US" altLang="zh-CN" sz="2400"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L</m:t>
                        </m:r>
                      </m:e>
                      <m:sup>
                        <m:r>
                          <a:rPr lang="en-US" altLang="zh-CN" sz="2400"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2</m:t>
                        </m:r>
                      </m:sup>
                    </m:sSup>
                  </m:oMath>
                </a14:m>
                <a:r>
                  <a:rPr lang="zh-CN" altLang="zh-CN" sz="2400" kern="100" dirty="0">
                    <a:solidFill>
                      <a:srgbClr val="C00000"/>
                    </a:solidFill>
                    <a:cs typeface="Times New Roman" panose="02020603050405020304" pitchFamily="18" charset="0"/>
                  </a:rPr>
                  <a:t>范数惩罚</a:t>
                </a:r>
                <a:r>
                  <a:rPr lang="zh-CN" altLang="zh-CN" sz="2400" kern="100" dirty="0">
                    <a:solidFill>
                      <a:schemeClr val="tx1"/>
                    </a:solidFill>
                    <a:cs typeface="Times New Roman" panose="02020603050405020304" pitchFamily="18" charset="0"/>
                  </a:rPr>
                  <a:t>方式，因此目标函数的具体形式为：</a:t>
                </a:r>
              </a:p>
              <a:p>
                <a:pPr algn="just">
                  <a:spcAft>
                    <a:spcPts val="0"/>
                  </a:spcAft>
                </a:pPr>
                <a14:m>
                  <m:oMathPara xmlns:m="http://schemas.openxmlformats.org/officeDocument/2006/math">
                    <m:oMathParaPr>
                      <m:jc m:val="centerGroup"/>
                    </m:oMathParaPr>
                    <m:oMath xmlns:m="http://schemas.openxmlformats.org/officeDocument/2006/math">
                      <m:sSup>
                        <m:sSup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𝐽</m:t>
                          </m:r>
                        </m:e>
                        <m:sup>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p>
                      <m:d>
                        <m:d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𝑾</m:t>
                          </m:r>
                        </m:e>
                      </m:d>
                      <m:r>
                        <a:rPr lang="en-US" altLang="zh-CN" sz="2400"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700</m:t>
                          </m:r>
                        </m:den>
                      </m:f>
                      <m:nary>
                        <m:naryPr>
                          <m:chr m:val="∑"/>
                          <m:limLoc m:val="undOv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700</m:t>
                          </m:r>
                        </m:sup>
                        <m:e>
                          <m:nary>
                            <m:naryPr>
                              <m:chr m:val="∑"/>
                              <m:limLoc m:val="undOv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𝑡</m:t>
                              </m:r>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9</m:t>
                              </m:r>
                            </m:sup>
                            <m:e>
                              <m:sSubSup>
                                <m:sSubSup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𝑖𝑡</m:t>
                                  </m:r>
                                </m:sub>
                                <m:sup>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𝑗</m:t>
                                  </m:r>
                                </m:sup>
                              </m:sSubSup>
                            </m:e>
                          </m:nary>
                          <m:r>
                            <m:rPr>
                              <m:sty m:val="p"/>
                            </m:rPr>
                            <a:rPr lang="en-US" altLang="zh-CN" sz="2400"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log</m:t>
                          </m:r>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𝑡</m:t>
                              </m:r>
                            </m:sub>
                          </m:sSub>
                          <m:d>
                            <m:dPr>
                              <m:ctrlPr>
                                <a:rPr lang="zh-CN" altLang="zh-CN" sz="2400" b="1"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𝑗</m:t>
                                  </m:r>
                                </m:sup>
                              </m:sSubSup>
                            </m:e>
                          </m:d>
                        </m:e>
                      </m:nary>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𝛼</m:t>
                          </m:r>
                        </m:num>
                        <m:den>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m:t>
                          </m:r>
                        </m:den>
                      </m:f>
                      <m:sSubSup>
                        <m:sSubSup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d>
                            <m:dPr>
                              <m:begChr m:val="‖"/>
                              <m:endChr m:val="‖"/>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𝑾</m:t>
                              </m:r>
                            </m:e>
                          </m:d>
                        </m:e>
                        <m:sub>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m:t>
                          </m:r>
                        </m:sub>
                        <m:sup>
                          <m:r>
                            <a:rPr lang="en-US" altLang="zh-CN" sz="2400"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2</m:t>
                          </m:r>
                        </m:sup>
                      </m:sSubSup>
                    </m:oMath>
                  </m:oMathPara>
                </a14:m>
                <a:endParaRPr lang="zh-CN" altLang="zh-CN" sz="2400" kern="100" dirty="0">
                  <a:solidFill>
                    <a:schemeClr val="tx1"/>
                  </a:solidFill>
                  <a:cs typeface="Times New Roman" panose="02020603050405020304" pitchFamily="18" charset="0"/>
                </a:endParaRPr>
              </a:p>
              <a:p>
                <a:r>
                  <a:rPr lang="zh-CN" altLang="zh-CN" sz="2400" dirty="0">
                    <a:solidFill>
                      <a:schemeClr val="tx1"/>
                    </a:solidFill>
                    <a:cs typeface="Times New Roman" panose="02020603050405020304" pitchFamily="18" charset="0"/>
                  </a:rPr>
                  <a:t>优化上述目标函数并结合反向传播算法对模型参数进行调整；</a:t>
                </a:r>
                <a:endParaRPr lang="zh-CN" altLang="en-US" sz="2400" dirty="0">
                  <a:solidFill>
                    <a:schemeClr val="tx1"/>
                  </a:solidFill>
                </a:endParaRPr>
              </a:p>
            </p:txBody>
          </p:sp>
        </mc:Choice>
        <mc:Fallback xmlns="">
          <p:sp>
            <p:nvSpPr>
              <p:cNvPr id="3" name="矩形 2">
                <a:extLst>
                  <a:ext uri="{FF2B5EF4-FFF2-40B4-BE49-F238E27FC236}">
                    <a16:creationId xmlns="" xmlns:a16="http://schemas.microsoft.com/office/drawing/2014/main" xmlns:a14="http://schemas.microsoft.com/office/drawing/2010/main" id="{A8DBACD2-BE29-48A1-B813-2D855262997A}"/>
                  </a:ext>
                </a:extLst>
              </p:cNvPr>
              <p:cNvSpPr>
                <a:spLocks noRot="1" noChangeAspect="1" noMove="1" noResize="1" noEditPoints="1" noAdjustHandles="1" noChangeArrowheads="1" noChangeShapeType="1" noTextEdit="1"/>
              </p:cNvSpPr>
              <p:nvPr/>
            </p:nvSpPr>
            <p:spPr>
              <a:xfrm>
                <a:off x="458089" y="1407055"/>
                <a:ext cx="11075543" cy="4850815"/>
              </a:xfrm>
              <a:prstGeom prst="rect">
                <a:avLst/>
              </a:prstGeom>
              <a:blipFill rotWithShape="1">
                <a:blip r:embed="rId3"/>
                <a:stretch>
                  <a:fillRect l="-826" t="-879" r="-3632" b="-20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2259792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卷积神经网络</a:t>
            </a:r>
            <a:r>
              <a:rPr lang="en-US" altLang="zh-CN"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基本网络模型</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6924E5A0-0C11-4EDF-9B78-1FD87DCDC86E}"/>
                  </a:ext>
                </a:extLst>
              </p:cNvPr>
              <p:cNvSpPr/>
              <p:nvPr/>
            </p:nvSpPr>
            <p:spPr>
              <a:xfrm>
                <a:off x="683568" y="2348880"/>
                <a:ext cx="10825680" cy="2308324"/>
              </a:xfrm>
              <a:prstGeom prst="rect">
                <a:avLst/>
              </a:prstGeom>
            </p:spPr>
            <p:txBody>
              <a:bodyPr wrap="square">
                <a:spAutoFit/>
              </a:bodyPr>
              <a:lstStyle/>
              <a:p>
                <a:pPr>
                  <a:lnSpc>
                    <a:spcPct val="120000"/>
                  </a:lnSpc>
                  <a:spcAft>
                    <a:spcPts val="0"/>
                  </a:spcAft>
                  <a:tabLst>
                    <a:tab pos="450215" algn="l"/>
                  </a:tabLst>
                </a:pPr>
                <a:r>
                  <a:rPr lang="zh-CN" altLang="zh-CN" sz="2400" kern="100" dirty="0">
                    <a:solidFill>
                      <a:srgbClr val="000000"/>
                    </a:solidFill>
                    <a:cs typeface="Times New Roman" panose="02020603050405020304" pitchFamily="18" charset="0"/>
                  </a:rPr>
                  <a:t>（</a:t>
                </a:r>
                <a:r>
                  <a:rPr lang="en-US" altLang="zh-CN" sz="2400" kern="100" dirty="0">
                    <a:solidFill>
                      <a:srgbClr val="000000"/>
                    </a:solidFill>
                    <a:cs typeface="Times New Roman" panose="02020603050405020304" pitchFamily="18" charset="0"/>
                  </a:rPr>
                  <a:t>4</a:t>
                </a:r>
                <a:r>
                  <a:rPr lang="zh-CN" altLang="zh-CN" sz="2400" kern="100" dirty="0">
                    <a:solidFill>
                      <a:srgbClr val="000000"/>
                    </a:solidFill>
                    <a:cs typeface="Times New Roman" panose="02020603050405020304" pitchFamily="18" charset="0"/>
                  </a:rPr>
                  <a:t>）使用上述目标函数更新一次模型参数后，若当前所有小批次均参与了模型训练过程并且未达到终止条件，则需打乱训练集</a:t>
                </a:r>
                <a14:m>
                  <m:oMath xmlns:m="http://schemas.openxmlformats.org/officeDocument/2006/math">
                    <m:r>
                      <m:rPr>
                        <m:sty m:val="p"/>
                      </m:rPr>
                      <a:rPr lang="en-US" altLang="zh-CN" sz="2400"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S</m:t>
                    </m:r>
                  </m:oMath>
                </a14:m>
                <a:r>
                  <a:rPr lang="zh-CN" altLang="zh-CN" sz="2400" kern="100" dirty="0">
                    <a:solidFill>
                      <a:srgbClr val="000000"/>
                    </a:solidFill>
                    <a:cs typeface="Times New Roman" panose="02020603050405020304" pitchFamily="18" charset="0"/>
                  </a:rPr>
                  <a:t>并重新划分小批次，并重新开始训练过程；否则直接从未参与训练的小批次当中随机选择一个再对模型参数进行迭代；</a:t>
                </a:r>
                <a:endParaRPr lang="zh-CN" altLang="zh-CN" sz="2400" kern="100" dirty="0">
                  <a:cs typeface="Times New Roman" panose="02020603050405020304" pitchFamily="18" charset="0"/>
                </a:endParaRPr>
              </a:p>
              <a:p>
                <a:pPr>
                  <a:lnSpc>
                    <a:spcPct val="120000"/>
                  </a:lnSpc>
                </a:pPr>
                <a:r>
                  <a:rPr lang="zh-CN" altLang="zh-CN" sz="2400" dirty="0">
                    <a:solidFill>
                      <a:srgbClr val="000000"/>
                    </a:solidFill>
                    <a:cs typeface="Times New Roman" panose="02020603050405020304" pitchFamily="18" charset="0"/>
                  </a:rPr>
                  <a:t>（</a:t>
                </a:r>
                <a:r>
                  <a:rPr lang="en-US" altLang="zh-CN" sz="2400" dirty="0">
                    <a:solidFill>
                      <a:srgbClr val="000000"/>
                    </a:solidFill>
                    <a:cs typeface="Times New Roman" panose="02020603050405020304" pitchFamily="18" charset="0"/>
                  </a:rPr>
                  <a:t>5</a:t>
                </a:r>
                <a:r>
                  <a:rPr lang="zh-CN" altLang="zh-CN" sz="2400" dirty="0">
                    <a:solidFill>
                      <a:srgbClr val="000000"/>
                    </a:solidFill>
                    <a:cs typeface="Times New Roman" panose="02020603050405020304" pitchFamily="18" charset="0"/>
                  </a:rPr>
                  <a:t>）重复上述步骤直至达到终止条件时结束训练过程，输出优化的</a:t>
                </a:r>
                <a14:m>
                  <m:oMath xmlns:m="http://schemas.openxmlformats.org/officeDocument/2006/math">
                    <m:r>
                      <m:rPr>
                        <m:sty m:val="p"/>
                      </m:rPr>
                      <a:rPr lang="en-US" altLang="zh-CN" sz="2400">
                        <a:solidFill>
                          <a:srgbClr val="000000"/>
                        </a:solidFill>
                        <a:latin typeface="Cambria Math" panose="02040503050406030204" pitchFamily="18" charset="0"/>
                        <a:ea typeface="宋体" panose="02010600030101010101" pitchFamily="2" charset="-122"/>
                        <a:cs typeface="Times New Roman" panose="02020603050405020304" pitchFamily="18" charset="0"/>
                      </a:rPr>
                      <m:t>LeNet</m:t>
                    </m:r>
                    <m:r>
                      <a:rPr lang="en-US" altLang="zh-CN" sz="2400">
                        <a:solidFill>
                          <a:srgbClr val="000000"/>
                        </a:solidFill>
                        <a:latin typeface="Cambria Math" panose="02040503050406030204" pitchFamily="18" charset="0"/>
                        <a:ea typeface="宋体" panose="02010600030101010101" pitchFamily="2" charset="-122"/>
                        <a:cs typeface="Times New Roman" panose="02020603050405020304" pitchFamily="18" charset="0"/>
                      </a:rPr>
                      <m:t>5</m:t>
                    </m:r>
                  </m:oMath>
                </a14:m>
                <a:r>
                  <a:rPr lang="zh-CN" altLang="zh-CN" sz="2400" dirty="0">
                    <a:solidFill>
                      <a:srgbClr val="000000"/>
                    </a:solidFill>
                    <a:cs typeface="Times New Roman" panose="02020603050405020304" pitchFamily="18" charset="0"/>
                  </a:rPr>
                  <a:t>模型。</a:t>
                </a:r>
                <a:endParaRPr lang="zh-CN" altLang="en-US" sz="2400" dirty="0"/>
              </a:p>
            </p:txBody>
          </p:sp>
        </mc:Choice>
        <mc:Fallback xmlns="">
          <p:sp>
            <p:nvSpPr>
              <p:cNvPr id="3" name="矩形 2">
                <a:extLst>
                  <a:ext uri="{FF2B5EF4-FFF2-40B4-BE49-F238E27FC236}">
                    <a16:creationId xmlns="" xmlns:a16="http://schemas.microsoft.com/office/drawing/2014/main" xmlns:a14="http://schemas.microsoft.com/office/drawing/2010/main" id="{6924E5A0-0C11-4EDF-9B78-1FD87DCDC86E}"/>
                  </a:ext>
                </a:extLst>
              </p:cNvPr>
              <p:cNvSpPr>
                <a:spLocks noRot="1" noChangeAspect="1" noMove="1" noResize="1" noEditPoints="1" noAdjustHandles="1" noChangeArrowheads="1" noChangeShapeType="1" noTextEdit="1"/>
              </p:cNvSpPr>
              <p:nvPr/>
            </p:nvSpPr>
            <p:spPr>
              <a:xfrm>
                <a:off x="683568" y="2348880"/>
                <a:ext cx="10825680" cy="2308324"/>
              </a:xfrm>
              <a:prstGeom prst="rect">
                <a:avLst/>
              </a:prstGeom>
              <a:blipFill rotWithShape="1">
                <a:blip r:embed="rId3"/>
                <a:stretch>
                  <a:fillRect l="-845" r="-3716" b="-39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2259792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卷积神经网络</a:t>
            </a:r>
            <a:r>
              <a:rPr lang="en-US" altLang="zh-CN"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基本网络模型</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3" name="图片 2">
            <a:extLst>
              <a:ext uri="{FF2B5EF4-FFF2-40B4-BE49-F238E27FC236}">
                <a16:creationId xmlns:a16="http://schemas.microsoft.com/office/drawing/2014/main" id="{7AA83718-1718-40F7-B2A1-D8299EE432FD}"/>
              </a:ext>
            </a:extLst>
          </p:cNvPr>
          <p:cNvPicPr>
            <a:picLocks noChangeAspect="1"/>
          </p:cNvPicPr>
          <p:nvPr/>
        </p:nvPicPr>
        <p:blipFill>
          <a:blip r:embed="rId3"/>
          <a:stretch>
            <a:fillRect/>
          </a:stretch>
        </p:blipFill>
        <p:spPr>
          <a:xfrm>
            <a:off x="1572768" y="1542518"/>
            <a:ext cx="9144000" cy="4254500"/>
          </a:xfrm>
          <a:prstGeom prst="rect">
            <a:avLst/>
          </a:prstGeom>
        </p:spPr>
      </p:pic>
      <p:pic>
        <p:nvPicPr>
          <p:cNvPr id="4" name="图片 3">
            <a:extLst>
              <a:ext uri="{FF2B5EF4-FFF2-40B4-BE49-F238E27FC236}">
                <a16:creationId xmlns:a16="http://schemas.microsoft.com/office/drawing/2014/main" id="{59A447DA-B528-4954-8382-77F3A29F6D25}"/>
              </a:ext>
            </a:extLst>
          </p:cNvPr>
          <p:cNvPicPr>
            <a:picLocks noChangeAspect="1"/>
          </p:cNvPicPr>
          <p:nvPr/>
        </p:nvPicPr>
        <p:blipFill>
          <a:blip r:embed="rId4"/>
          <a:stretch>
            <a:fillRect/>
          </a:stretch>
        </p:blipFill>
        <p:spPr>
          <a:xfrm>
            <a:off x="5212080" y="5797018"/>
            <a:ext cx="2209800" cy="428625"/>
          </a:xfrm>
          <a:prstGeom prst="rect">
            <a:avLst/>
          </a:prstGeom>
        </p:spPr>
      </p:pic>
    </p:spTree>
    <p:extLst>
      <p:ext uri="{BB962C8B-B14F-4D97-AF65-F5344CB8AC3E}">
        <p14:creationId xmlns:p14="http://schemas.microsoft.com/office/powerpoint/2010/main" val="7225979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sym typeface="+mn-ea"/>
              </a:rPr>
              <a:t>卷积层</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72E3A75-DFBA-4238-AA28-1A2EFEF7EAA3}"/>
                  </a:ext>
                </a:extLst>
              </p:cNvPr>
              <p:cNvSpPr/>
              <p:nvPr/>
            </p:nvSpPr>
            <p:spPr>
              <a:xfrm>
                <a:off x="796778" y="1225090"/>
                <a:ext cx="10585323" cy="1200329"/>
              </a:xfrm>
              <a:prstGeom prst="rect">
                <a:avLst/>
              </a:prstGeom>
            </p:spPr>
            <p:txBody>
              <a:bodyPr wrap="square">
                <a:spAutoFit/>
              </a:bodyPr>
              <a:lstStyle/>
              <a:p>
                <a:r>
                  <a:rPr lang="zh-CN" altLang="zh-CN" sz="2400" dirty="0">
                    <a:solidFill>
                      <a:srgbClr val="000000"/>
                    </a:solidFill>
                    <a:cs typeface="Times New Roman" panose="02020603050405020304" pitchFamily="18" charset="0"/>
                  </a:rPr>
                  <a:t>以</a:t>
                </a:r>
                <a:r>
                  <a:rPr lang="zh-CN" altLang="en-US" sz="2400" dirty="0">
                    <a:solidFill>
                      <a:srgbClr val="000000"/>
                    </a:solidFill>
                    <a:cs typeface="Times New Roman" panose="02020603050405020304" pitchFamily="18" charset="0"/>
                  </a:rPr>
                  <a:t>下左</a:t>
                </a:r>
                <a:r>
                  <a:rPr lang="zh-CN" altLang="zh-CN" sz="2400" dirty="0">
                    <a:solidFill>
                      <a:srgbClr val="000000"/>
                    </a:solidFill>
                    <a:cs typeface="Times New Roman" panose="02020603050405020304" pitchFamily="18" charset="0"/>
                  </a:rPr>
                  <a:t>图中</a:t>
                </a:r>
                <a14:m>
                  <m:oMath xmlns:m="http://schemas.openxmlformats.org/officeDocument/2006/math">
                    <m:r>
                      <a:rPr lang="en-US" altLang="zh-CN" sz="2400">
                        <a:solidFill>
                          <a:srgbClr val="000000"/>
                        </a:solidFill>
                        <a:latin typeface="Cambria Math" panose="02040503050406030204" pitchFamily="18" charset="0"/>
                        <a:ea typeface="宋体" panose="02010600030101010101" pitchFamily="2" charset="-122"/>
                        <a:cs typeface="Times New Roman" panose="02020603050405020304" pitchFamily="18" charset="0"/>
                      </a:rPr>
                      <m:t>5</m:t>
                    </m:r>
                    <m:r>
                      <a:rPr lang="en-US" altLang="zh-CN" sz="24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×5</m:t>
                    </m:r>
                  </m:oMath>
                </a14:m>
                <a:r>
                  <a:rPr lang="zh-CN" altLang="zh-CN" sz="2400" dirty="0">
                    <a:solidFill>
                      <a:srgbClr val="000000"/>
                    </a:solidFill>
                    <a:cs typeface="Times New Roman" panose="02020603050405020304" pitchFamily="18" charset="0"/>
                  </a:rPr>
                  <a:t>大小的矩阵</a:t>
                </a:r>
                <a14:m>
                  <m:oMath xmlns:m="http://schemas.openxmlformats.org/officeDocument/2006/math">
                    <m:r>
                      <a:rPr lang="en-US" altLang="zh-CN" sz="2400" b="1"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𝑨</m:t>
                    </m:r>
                  </m:oMath>
                </a14:m>
                <a:r>
                  <a:rPr lang="zh-CN" altLang="zh-CN" sz="2400" dirty="0">
                    <a:solidFill>
                      <a:srgbClr val="000000"/>
                    </a:solidFill>
                    <a:cs typeface="Times New Roman" panose="02020603050405020304" pitchFamily="18" charset="0"/>
                  </a:rPr>
                  <a:t>与</a:t>
                </a:r>
                <a14:m>
                  <m:oMath xmlns:m="http://schemas.openxmlformats.org/officeDocument/2006/math">
                    <m:r>
                      <a:rPr lang="en-US" altLang="zh-CN" sz="2400">
                        <a:solidFill>
                          <a:srgbClr val="000000"/>
                        </a:solidFill>
                        <a:latin typeface="Cambria Math" panose="02040503050406030204" pitchFamily="18" charset="0"/>
                        <a:ea typeface="宋体" panose="02010600030101010101" pitchFamily="2" charset="-122"/>
                        <a:cs typeface="Times New Roman" panose="02020603050405020304" pitchFamily="18" charset="0"/>
                      </a:rPr>
                      <m:t>3</m:t>
                    </m:r>
                    <m:r>
                      <a:rPr lang="en-US" altLang="zh-CN" sz="24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×3</m:t>
                    </m:r>
                  </m:oMath>
                </a14:m>
                <a:r>
                  <a:rPr lang="zh-CN" altLang="zh-CN" sz="2400" dirty="0">
                    <a:solidFill>
                      <a:srgbClr val="000000"/>
                    </a:solidFill>
                    <a:cs typeface="Times New Roman" panose="02020603050405020304" pitchFamily="18" charset="0"/>
                  </a:rPr>
                  <a:t>大小的矩阵</a:t>
                </a:r>
                <a14:m>
                  <m:oMath xmlns:m="http://schemas.openxmlformats.org/officeDocument/2006/math">
                    <m:r>
                      <a:rPr lang="en-US" altLang="zh-CN" sz="2400" b="1"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𝑩</m:t>
                    </m:r>
                  </m:oMath>
                </a14:m>
                <a:r>
                  <a:rPr lang="zh-CN" altLang="zh-CN" sz="2400" dirty="0">
                    <a:solidFill>
                      <a:srgbClr val="000000"/>
                    </a:solidFill>
                    <a:cs typeface="Times New Roman" panose="02020603050405020304" pitchFamily="18" charset="0"/>
                  </a:rPr>
                  <a:t>进行卷积操作为例，对于矩阵</a:t>
                </a:r>
                <a14:m>
                  <m:oMath xmlns:m="http://schemas.openxmlformats.org/officeDocument/2006/math">
                    <m:r>
                      <a:rPr lang="en-US" altLang="zh-CN" sz="2400" b="1"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𝑨</m:t>
                    </m:r>
                  </m:oMath>
                </a14:m>
                <a:r>
                  <a:rPr lang="zh-CN" altLang="zh-CN" sz="2400" dirty="0">
                    <a:solidFill>
                      <a:srgbClr val="000000"/>
                    </a:solidFill>
                    <a:cs typeface="Times New Roman" panose="02020603050405020304" pitchFamily="18" charset="0"/>
                  </a:rPr>
                  <a:t>中第</a:t>
                </a:r>
                <a14:m>
                  <m:oMath xmlns:m="http://schemas.openxmlformats.org/officeDocument/2006/math">
                    <m:r>
                      <a:rPr lang="en-US" altLang="zh-CN" sz="2400">
                        <a:solidFill>
                          <a:srgbClr val="000000"/>
                        </a:solidFill>
                        <a:latin typeface="Cambria Math" panose="02040503050406030204" pitchFamily="18" charset="0"/>
                        <a:ea typeface="宋体" panose="02010600030101010101" pitchFamily="2" charset="-122"/>
                        <a:cs typeface="Times New Roman" panose="02020603050405020304" pitchFamily="18" charset="0"/>
                      </a:rPr>
                      <m:t>1</m:t>
                    </m:r>
                  </m:oMath>
                </a14:m>
                <a:r>
                  <a:rPr lang="zh-CN" altLang="zh-CN" sz="2400" dirty="0">
                    <a:solidFill>
                      <a:srgbClr val="000000"/>
                    </a:solidFill>
                    <a:cs typeface="Times New Roman" panose="02020603050405020304" pitchFamily="18" charset="0"/>
                  </a:rPr>
                  <a:t>到第</a:t>
                </a:r>
                <a14:m>
                  <m:oMath xmlns:m="http://schemas.openxmlformats.org/officeDocument/2006/math">
                    <m:r>
                      <a:rPr lang="en-US" altLang="zh-CN" sz="2400">
                        <a:solidFill>
                          <a:srgbClr val="000000"/>
                        </a:solidFill>
                        <a:latin typeface="Cambria Math" panose="02040503050406030204" pitchFamily="18" charset="0"/>
                        <a:ea typeface="宋体" panose="02010600030101010101" pitchFamily="2" charset="-122"/>
                        <a:cs typeface="Times New Roman" panose="02020603050405020304" pitchFamily="18" charset="0"/>
                      </a:rPr>
                      <m:t>3</m:t>
                    </m:r>
                  </m:oMath>
                </a14:m>
                <a:r>
                  <a:rPr lang="zh-CN" altLang="zh-CN" sz="2400" dirty="0">
                    <a:solidFill>
                      <a:srgbClr val="000000"/>
                    </a:solidFill>
                    <a:cs typeface="Times New Roman" panose="02020603050405020304" pitchFamily="18" charset="0"/>
                  </a:rPr>
                  <a:t>行、第</a:t>
                </a:r>
                <a14:m>
                  <m:oMath xmlns:m="http://schemas.openxmlformats.org/officeDocument/2006/math">
                    <m:r>
                      <a:rPr lang="en-US" altLang="zh-CN" sz="2400">
                        <a:solidFill>
                          <a:srgbClr val="000000"/>
                        </a:solidFill>
                        <a:latin typeface="Cambria Math" panose="02040503050406030204" pitchFamily="18" charset="0"/>
                        <a:ea typeface="宋体" panose="02010600030101010101" pitchFamily="2" charset="-122"/>
                        <a:cs typeface="Times New Roman" panose="02020603050405020304" pitchFamily="18" charset="0"/>
                      </a:rPr>
                      <m:t>1</m:t>
                    </m:r>
                  </m:oMath>
                </a14:m>
                <a:r>
                  <a:rPr lang="zh-CN" altLang="zh-CN" sz="2400" dirty="0">
                    <a:solidFill>
                      <a:srgbClr val="000000"/>
                    </a:solidFill>
                    <a:cs typeface="Times New Roman" panose="02020603050405020304" pitchFamily="18" charset="0"/>
                  </a:rPr>
                  <a:t>到第</a:t>
                </a:r>
                <a14:m>
                  <m:oMath xmlns:m="http://schemas.openxmlformats.org/officeDocument/2006/math">
                    <m:r>
                      <a:rPr lang="en-US" altLang="zh-CN" sz="2400">
                        <a:solidFill>
                          <a:srgbClr val="000000"/>
                        </a:solidFill>
                        <a:latin typeface="Cambria Math" panose="02040503050406030204" pitchFamily="18" charset="0"/>
                        <a:ea typeface="宋体" panose="02010600030101010101" pitchFamily="2" charset="-122"/>
                        <a:cs typeface="Times New Roman" panose="02020603050405020304" pitchFamily="18" charset="0"/>
                      </a:rPr>
                      <m:t>3</m:t>
                    </m:r>
                  </m:oMath>
                </a14:m>
                <a:r>
                  <a:rPr lang="zh-CN" altLang="zh-CN" sz="2400" dirty="0">
                    <a:solidFill>
                      <a:srgbClr val="000000"/>
                    </a:solidFill>
                    <a:cs typeface="Times New Roman" panose="02020603050405020304" pitchFamily="18" charset="0"/>
                  </a:rPr>
                  <a:t>列元素所组成的子区域</a:t>
                </a:r>
                <a:r>
                  <a:rPr lang="zh-CN" altLang="zh-CN" sz="2400" dirty="0" smtClean="0">
                    <a:solidFill>
                      <a:srgbClr val="000000"/>
                    </a:solidFill>
                    <a:cs typeface="Times New Roman" panose="02020603050405020304" pitchFamily="18" charset="0"/>
                  </a:rPr>
                  <a:t>，利用</a:t>
                </a:r>
                <a:r>
                  <a:rPr lang="zh-CN" altLang="zh-CN" sz="2400" dirty="0">
                    <a:solidFill>
                      <a:srgbClr val="000000"/>
                    </a:solidFill>
                    <a:cs typeface="Times New Roman" panose="02020603050405020304" pitchFamily="18" charset="0"/>
                  </a:rPr>
                  <a:t>矩阵</a:t>
                </a:r>
                <a14:m>
                  <m:oMath xmlns:m="http://schemas.openxmlformats.org/officeDocument/2006/math">
                    <m:r>
                      <a:rPr lang="en-US" altLang="zh-CN" sz="2400" b="1"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𝑩</m:t>
                    </m:r>
                  </m:oMath>
                </a14:m>
                <a:r>
                  <a:rPr lang="zh-CN" altLang="zh-CN" sz="2400" dirty="0">
                    <a:solidFill>
                      <a:srgbClr val="000000"/>
                    </a:solidFill>
                    <a:cs typeface="Times New Roman" panose="02020603050405020304" pitchFamily="18" charset="0"/>
                  </a:rPr>
                  <a:t>进行卷积所得到的结果为：</a:t>
                </a:r>
                <a:endParaRPr lang="zh-CN" altLang="en-US" sz="2400" dirty="0"/>
              </a:p>
            </p:txBody>
          </p:sp>
        </mc:Choice>
        <mc:Fallback xmlns="">
          <p:sp>
            <p:nvSpPr>
              <p:cNvPr id="6" name="矩形 5">
                <a:extLst>
                  <a:ext uri="{FF2B5EF4-FFF2-40B4-BE49-F238E27FC236}">
                    <a16:creationId xmlns:a16="http://schemas.microsoft.com/office/drawing/2014/main" id="{472E3A75-DFBA-4238-AA28-1A2EFEF7EAA3}"/>
                  </a:ext>
                </a:extLst>
              </p:cNvPr>
              <p:cNvSpPr>
                <a:spLocks noRot="1" noChangeAspect="1" noMove="1" noResize="1" noEditPoints="1" noAdjustHandles="1" noChangeArrowheads="1" noChangeShapeType="1" noTextEdit="1"/>
              </p:cNvSpPr>
              <p:nvPr/>
            </p:nvSpPr>
            <p:spPr>
              <a:xfrm>
                <a:off x="796778" y="1225090"/>
                <a:ext cx="10585323" cy="1200329"/>
              </a:xfrm>
              <a:prstGeom prst="rect">
                <a:avLst/>
              </a:prstGeom>
              <a:blipFill>
                <a:blip r:embed="rId3"/>
                <a:stretch>
                  <a:fillRect l="-922" t="-3553" r="-230" b="-11168"/>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C56370C6-4EC8-41F1-821A-0B9825C2D3A1}"/>
              </a:ext>
            </a:extLst>
          </p:cNvPr>
          <p:cNvPicPr>
            <a:picLocks noChangeAspect="1"/>
          </p:cNvPicPr>
          <p:nvPr/>
        </p:nvPicPr>
        <p:blipFill>
          <a:blip r:embed="rId4"/>
          <a:stretch>
            <a:fillRect/>
          </a:stretch>
        </p:blipFill>
        <p:spPr>
          <a:xfrm>
            <a:off x="2264822" y="2654950"/>
            <a:ext cx="2945498" cy="1714447"/>
          </a:xfrm>
          <a:prstGeom prst="rect">
            <a:avLst/>
          </a:prstGeom>
        </p:spPr>
      </p:pic>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533976C2-71C4-42F2-8297-9841C5F12FCF}"/>
                  </a:ext>
                </a:extLst>
              </p:cNvPr>
              <p:cNvSpPr/>
              <p:nvPr/>
            </p:nvSpPr>
            <p:spPr>
              <a:xfrm>
                <a:off x="2216926" y="5042158"/>
                <a:ext cx="7927558" cy="113063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smtClean="0">
                              <a:solidFill>
                                <a:srgbClr val="FF0000"/>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𝑐</m:t>
                          </m:r>
                        </m:e>
                        <m:sub>
                          <m:r>
                            <a:rPr lang="zh-CN" altLang="en-US" sz="2400" i="0">
                              <a:solidFill>
                                <a:srgbClr val="FF0000"/>
                              </a:solidFill>
                              <a:latin typeface="Cambria Math" panose="02040503050406030204" pitchFamily="18" charset="0"/>
                            </a:rPr>
                            <m:t>11</m:t>
                          </m:r>
                        </m:sub>
                      </m:sSub>
                      <m:r>
                        <a:rPr lang="zh-CN" altLang="en-US" sz="2400" i="0">
                          <a:solidFill>
                            <a:schemeClr val="tx1"/>
                          </a:solidFill>
                          <a:latin typeface="Cambria Math" panose="02040503050406030204" pitchFamily="18" charset="0"/>
                        </a:rPr>
                        <m:t>=</m:t>
                      </m:r>
                      <m:nary>
                        <m:naryPr>
                          <m:chr m:val="∑"/>
                          <m:limLoc m:val="undOvr"/>
                          <m:ctrlPr>
                            <a:rPr lang="zh-CN" altLang="en-US" sz="2400" i="1">
                              <a:solidFill>
                                <a:schemeClr val="tx1"/>
                              </a:solidFill>
                              <a:latin typeface="Cambria Math" panose="02040503050406030204" pitchFamily="18" charset="0"/>
                            </a:rPr>
                          </m:ctrlPr>
                        </m:naryPr>
                        <m:sub>
                          <m:r>
                            <a:rPr lang="zh-CN" altLang="en-US" sz="2400" i="1">
                              <a:solidFill>
                                <a:schemeClr val="tx1"/>
                              </a:solidFill>
                              <a:latin typeface="Cambria Math" panose="02040503050406030204" pitchFamily="18" charset="0"/>
                            </a:rPr>
                            <m:t>𝑢</m:t>
                          </m:r>
                          <m:r>
                            <a:rPr lang="zh-CN" altLang="en-US" sz="2400" i="0">
                              <a:solidFill>
                                <a:schemeClr val="tx1"/>
                              </a:solidFill>
                              <a:latin typeface="Cambria Math" panose="02040503050406030204" pitchFamily="18" charset="0"/>
                            </a:rPr>
                            <m:t>=1</m:t>
                          </m:r>
                        </m:sub>
                        <m:sup>
                          <m:r>
                            <a:rPr lang="zh-CN" altLang="en-US" sz="2400" i="0">
                              <a:solidFill>
                                <a:schemeClr val="tx1"/>
                              </a:solidFill>
                              <a:latin typeface="Cambria Math" panose="02040503050406030204" pitchFamily="18" charset="0"/>
                            </a:rPr>
                            <m:t>3</m:t>
                          </m:r>
                        </m:sup>
                        <m:e>
                          <m:nary>
                            <m:naryPr>
                              <m:chr m:val="∑"/>
                              <m:limLoc m:val="undOvr"/>
                              <m:ctrlPr>
                                <a:rPr lang="zh-CN" altLang="en-US" sz="2400" i="1">
                                  <a:solidFill>
                                    <a:schemeClr val="tx1"/>
                                  </a:solidFill>
                                  <a:latin typeface="Cambria Math" panose="02040503050406030204" pitchFamily="18" charset="0"/>
                                </a:rPr>
                              </m:ctrlPr>
                            </m:naryPr>
                            <m:sub>
                              <m:r>
                                <a:rPr lang="zh-CN" altLang="en-US" sz="2400" i="1">
                                  <a:solidFill>
                                    <a:schemeClr val="tx1"/>
                                  </a:solidFill>
                                  <a:latin typeface="Cambria Math" panose="02040503050406030204" pitchFamily="18" charset="0"/>
                                </a:rPr>
                                <m:t>𝑣</m:t>
                              </m:r>
                              <m:r>
                                <a:rPr lang="zh-CN" altLang="en-US" sz="2400" i="0">
                                  <a:solidFill>
                                    <a:schemeClr val="tx1"/>
                                  </a:solidFill>
                                  <a:latin typeface="Cambria Math" panose="02040503050406030204" pitchFamily="18" charset="0"/>
                                </a:rPr>
                                <m:t>=1</m:t>
                              </m:r>
                            </m:sub>
                            <m:sup>
                              <m:r>
                                <a:rPr lang="zh-CN" altLang="en-US" sz="2400" i="0">
                                  <a:solidFill>
                                    <a:schemeClr val="tx1"/>
                                  </a:solidFill>
                                  <a:latin typeface="Cambria Math" panose="02040503050406030204" pitchFamily="18" charset="0"/>
                                </a:rPr>
                                <m:t>3</m:t>
                              </m:r>
                            </m:sup>
                            <m:e>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𝑎</m:t>
                                  </m:r>
                                </m:e>
                                <m:sub>
                                  <m:r>
                                    <a:rPr lang="zh-CN" altLang="en-US" sz="2400" i="1">
                                      <a:solidFill>
                                        <a:schemeClr val="tx1"/>
                                      </a:solidFill>
                                      <a:latin typeface="Cambria Math" panose="02040503050406030204" pitchFamily="18" charset="0"/>
                                    </a:rPr>
                                    <m:t>𝑢𝑣</m:t>
                                  </m:r>
                                </m:sub>
                              </m:sSub>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𝑏</m:t>
                                  </m:r>
                                </m:e>
                                <m:sub>
                                  <m:r>
                                    <a:rPr lang="zh-CN" altLang="en-US" sz="2400" i="1">
                                      <a:solidFill>
                                        <a:schemeClr val="tx1"/>
                                      </a:solidFill>
                                      <a:latin typeface="Cambria Math" panose="02040503050406030204" pitchFamily="18" charset="0"/>
                                    </a:rPr>
                                    <m:t>𝑢𝑣</m:t>
                                  </m:r>
                                </m:sub>
                              </m:sSub>
                              <m:r>
                                <a:rPr lang="zh-CN" altLang="en-US" sz="2400" i="0">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𝑎</m:t>
                                  </m:r>
                                </m:e>
                                <m:sub>
                                  <m:r>
                                    <a:rPr lang="zh-CN" altLang="en-US" sz="2400" i="0">
                                      <a:solidFill>
                                        <a:schemeClr val="tx1"/>
                                      </a:solidFill>
                                      <a:latin typeface="Cambria Math" panose="02040503050406030204" pitchFamily="18" charset="0"/>
                                    </a:rPr>
                                    <m:t>11</m:t>
                                  </m:r>
                                </m:sub>
                              </m:sSub>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𝑏</m:t>
                                  </m:r>
                                </m:e>
                                <m:sub>
                                  <m:r>
                                    <a:rPr lang="zh-CN" altLang="en-US" sz="2400" i="0">
                                      <a:solidFill>
                                        <a:schemeClr val="tx1"/>
                                      </a:solidFill>
                                      <a:latin typeface="Cambria Math" panose="02040503050406030204" pitchFamily="18" charset="0"/>
                                    </a:rPr>
                                    <m:t>11</m:t>
                                  </m:r>
                                </m:sub>
                              </m:sSub>
                              <m:r>
                                <a:rPr lang="zh-CN" altLang="en-US" sz="2400" i="0">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𝑎</m:t>
                                  </m:r>
                                </m:e>
                                <m:sub>
                                  <m:r>
                                    <a:rPr lang="zh-CN" altLang="en-US" sz="2400" i="0">
                                      <a:solidFill>
                                        <a:schemeClr val="tx1"/>
                                      </a:solidFill>
                                      <a:latin typeface="Cambria Math" panose="02040503050406030204" pitchFamily="18" charset="0"/>
                                    </a:rPr>
                                    <m:t>12</m:t>
                                  </m:r>
                                </m:sub>
                              </m:sSub>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𝑏</m:t>
                                  </m:r>
                                </m:e>
                                <m:sub>
                                  <m:r>
                                    <a:rPr lang="zh-CN" altLang="en-US" sz="2400" i="0">
                                      <a:solidFill>
                                        <a:schemeClr val="tx1"/>
                                      </a:solidFill>
                                      <a:latin typeface="Cambria Math" panose="02040503050406030204" pitchFamily="18" charset="0"/>
                                    </a:rPr>
                                    <m:t>12</m:t>
                                  </m:r>
                                </m:sub>
                              </m:sSub>
                              <m:r>
                                <a:rPr lang="zh-CN" altLang="en-US" sz="2400" i="0">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𝑎</m:t>
                                  </m:r>
                                </m:e>
                                <m:sub>
                                  <m:r>
                                    <a:rPr lang="zh-CN" altLang="en-US" sz="2400" i="0">
                                      <a:solidFill>
                                        <a:schemeClr val="tx1"/>
                                      </a:solidFill>
                                      <a:latin typeface="Cambria Math" panose="02040503050406030204" pitchFamily="18" charset="0"/>
                                    </a:rPr>
                                    <m:t>33</m:t>
                                  </m:r>
                                </m:sub>
                              </m:sSub>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𝑏</m:t>
                                  </m:r>
                                </m:e>
                                <m:sub>
                                  <m:r>
                                    <a:rPr lang="zh-CN" altLang="en-US" sz="2400" i="0">
                                      <a:solidFill>
                                        <a:schemeClr val="tx1"/>
                                      </a:solidFill>
                                      <a:latin typeface="Cambria Math" panose="02040503050406030204" pitchFamily="18" charset="0"/>
                                    </a:rPr>
                                    <m:t>33</m:t>
                                  </m:r>
                                </m:sub>
                              </m:sSub>
                              <m:r>
                                <a:rPr lang="zh-CN" altLang="en-US" sz="2400" i="0">
                                  <a:solidFill>
                                    <a:schemeClr val="tx1"/>
                                  </a:solidFill>
                                  <a:latin typeface="Cambria Math" panose="02040503050406030204" pitchFamily="18" charset="0"/>
                                </a:rPr>
                                <m:t>=27</m:t>
                              </m:r>
                            </m:e>
                          </m:nary>
                        </m:e>
                      </m:nary>
                    </m:oMath>
                  </m:oMathPara>
                </a14:m>
                <a:endParaRPr lang="zh-CN" altLang="en-US" sz="2400" dirty="0">
                  <a:solidFill>
                    <a:schemeClr val="tx1"/>
                  </a:solidFill>
                </a:endParaRPr>
              </a:p>
            </p:txBody>
          </p:sp>
        </mc:Choice>
        <mc:Fallback xmlns="">
          <p:sp>
            <p:nvSpPr>
              <p:cNvPr id="11" name="矩形 10">
                <a:extLst>
                  <a:ext uri="{FF2B5EF4-FFF2-40B4-BE49-F238E27FC236}">
                    <a16:creationId xmlns:a16="http://schemas.microsoft.com/office/drawing/2014/main" id="{533976C2-71C4-42F2-8297-9841C5F12FCF}"/>
                  </a:ext>
                </a:extLst>
              </p:cNvPr>
              <p:cNvSpPr>
                <a:spLocks noRot="1" noChangeAspect="1" noMove="1" noResize="1" noEditPoints="1" noAdjustHandles="1" noChangeArrowheads="1" noChangeShapeType="1" noTextEdit="1"/>
              </p:cNvSpPr>
              <p:nvPr/>
            </p:nvSpPr>
            <p:spPr>
              <a:xfrm>
                <a:off x="2216926" y="5042158"/>
                <a:ext cx="7927558" cy="1130631"/>
              </a:xfrm>
              <a:prstGeom prst="rect">
                <a:avLst/>
              </a:prstGeom>
              <a:blipFill>
                <a:blip r:embed="rId5"/>
                <a:stretch>
                  <a:fillRect/>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962D09B1-7098-499B-A620-2A27C85BC2A9}"/>
              </a:ext>
            </a:extLst>
          </p:cNvPr>
          <p:cNvPicPr>
            <a:picLocks noChangeAspect="1"/>
          </p:cNvPicPr>
          <p:nvPr/>
        </p:nvPicPr>
        <p:blipFill>
          <a:blip r:embed="rId6"/>
          <a:stretch>
            <a:fillRect/>
          </a:stretch>
        </p:blipFill>
        <p:spPr>
          <a:xfrm>
            <a:off x="6458116" y="2604521"/>
            <a:ext cx="2971373" cy="1714447"/>
          </a:xfrm>
          <a:prstGeom prst="rect">
            <a:avLst/>
          </a:prstGeom>
        </p:spPr>
      </p:pic>
      <p:sp>
        <p:nvSpPr>
          <p:cNvPr id="13" name="文本框 12">
            <a:extLst>
              <a:ext uri="{FF2B5EF4-FFF2-40B4-BE49-F238E27FC236}">
                <a16:creationId xmlns:a16="http://schemas.microsoft.com/office/drawing/2014/main" id="{F1B10817-725D-4E79-99F1-0159B131A605}"/>
              </a:ext>
            </a:extLst>
          </p:cNvPr>
          <p:cNvSpPr txBox="1"/>
          <p:nvPr/>
        </p:nvSpPr>
        <p:spPr>
          <a:xfrm>
            <a:off x="2891271" y="4450879"/>
            <a:ext cx="2945498" cy="369332"/>
          </a:xfrm>
          <a:prstGeom prst="rect">
            <a:avLst/>
          </a:prstGeom>
          <a:noFill/>
        </p:spPr>
        <p:txBody>
          <a:bodyPr wrap="square" rtlCol="0">
            <a:spAutoFit/>
          </a:bodyPr>
          <a:lstStyle/>
          <a:p>
            <a:r>
              <a:rPr lang="zh-CN" altLang="en-US" dirty="0">
                <a:solidFill>
                  <a:schemeClr val="tx1"/>
                </a:solidFill>
              </a:rPr>
              <a:t>矩阵</a:t>
            </a:r>
            <a:r>
              <a:rPr lang="en-US" altLang="zh-CN" dirty="0">
                <a:solidFill>
                  <a:schemeClr val="tx1"/>
                </a:solidFill>
              </a:rPr>
              <a:t>A</a:t>
            </a:r>
            <a:r>
              <a:rPr lang="zh-CN" altLang="en-US" dirty="0">
                <a:solidFill>
                  <a:schemeClr val="tx1"/>
                </a:solidFill>
              </a:rPr>
              <a:t>       </a:t>
            </a:r>
            <a:r>
              <a:rPr lang="zh-CN" altLang="en-US" dirty="0" smtClean="0">
                <a:solidFill>
                  <a:schemeClr val="tx1"/>
                </a:solidFill>
              </a:rPr>
              <a:t>      矩阵</a:t>
            </a:r>
            <a:r>
              <a:rPr lang="en-US" altLang="zh-CN" dirty="0">
                <a:solidFill>
                  <a:schemeClr val="tx1"/>
                </a:solidFill>
              </a:rPr>
              <a:t>B</a:t>
            </a:r>
            <a:endParaRPr lang="zh-CN" altLang="en-US" dirty="0">
              <a:solidFill>
                <a:schemeClr val="tx1"/>
              </a:solidFill>
            </a:endParaRPr>
          </a:p>
        </p:txBody>
      </p:sp>
      <p:sp>
        <p:nvSpPr>
          <p:cNvPr id="14" name="文本框 13">
            <a:extLst>
              <a:ext uri="{FF2B5EF4-FFF2-40B4-BE49-F238E27FC236}">
                <a16:creationId xmlns:a16="http://schemas.microsoft.com/office/drawing/2014/main" id="{ABF82645-2744-4019-A785-45387789C4EF}"/>
              </a:ext>
            </a:extLst>
          </p:cNvPr>
          <p:cNvSpPr txBox="1"/>
          <p:nvPr/>
        </p:nvSpPr>
        <p:spPr>
          <a:xfrm>
            <a:off x="7296742" y="4358546"/>
            <a:ext cx="2520280" cy="461665"/>
          </a:xfrm>
          <a:prstGeom prst="rect">
            <a:avLst/>
          </a:prstGeom>
          <a:noFill/>
        </p:spPr>
        <p:txBody>
          <a:bodyPr wrap="square" rtlCol="0">
            <a:spAutoFit/>
          </a:bodyPr>
          <a:lstStyle/>
          <a:p>
            <a:r>
              <a:rPr lang="zh-CN" altLang="en-US" dirty="0">
                <a:solidFill>
                  <a:schemeClr val="tx1"/>
                </a:solidFill>
              </a:rPr>
              <a:t>  卷积操作示意</a:t>
            </a:r>
          </a:p>
        </p:txBody>
      </p:sp>
    </p:spTree>
    <p:extLst>
      <p:ext uri="{BB962C8B-B14F-4D97-AF65-F5344CB8AC3E}">
        <p14:creationId xmlns:p14="http://schemas.microsoft.com/office/powerpoint/2010/main" val="158199373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卷积神经网络</a:t>
            </a:r>
            <a:r>
              <a:rPr lang="en-US" altLang="zh-CN"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基本网络模型</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50F5740F-4FD3-4F7C-BB27-046B14EFB520}"/>
                  </a:ext>
                </a:extLst>
              </p:cNvPr>
              <p:cNvSpPr/>
              <p:nvPr/>
            </p:nvSpPr>
            <p:spPr>
              <a:xfrm>
                <a:off x="540246" y="1902415"/>
                <a:ext cx="10664201" cy="1200329"/>
              </a:xfrm>
              <a:prstGeom prst="rect">
                <a:avLst/>
              </a:prstGeom>
            </p:spPr>
            <p:txBody>
              <a:bodyPr wrap="square">
                <a:spAutoFit/>
              </a:bodyPr>
              <a:lstStyle/>
              <a:p>
                <a:pPr>
                  <a:spcAft>
                    <a:spcPts val="0"/>
                  </a:spcAft>
                </a:pPr>
                <a:r>
                  <a:rPr lang="zh-CN" altLang="zh-CN" sz="2400" kern="100" dirty="0">
                    <a:solidFill>
                      <a:schemeClr val="tx1"/>
                    </a:solidFill>
                    <a:cs typeface="Times New Roman" panose="02020603050405020304" pitchFamily="18" charset="0"/>
                  </a:rPr>
                  <a:t>与</a:t>
                </a:r>
                <a14:m>
                  <m:oMath xmlns:m="http://schemas.openxmlformats.org/officeDocument/2006/math">
                    <m:r>
                      <m:rPr>
                        <m:sty m:val="p"/>
                      </m:rPr>
                      <a:rPr lang="en-US" altLang="zh-CN" sz="2400"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LeNet</m:t>
                    </m:r>
                    <m:r>
                      <a:rPr lang="en-US" altLang="zh-CN" sz="2400"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5</m:t>
                    </m:r>
                  </m:oMath>
                </a14:m>
                <a:r>
                  <a:rPr lang="zh-CN" altLang="zh-CN" sz="2400" kern="100" dirty="0">
                    <a:solidFill>
                      <a:schemeClr val="tx1"/>
                    </a:solidFill>
                    <a:cs typeface="Times New Roman" panose="02020603050405020304" pitchFamily="18" charset="0"/>
                  </a:rPr>
                  <a:t>相比，</a:t>
                </a:r>
                <a14:m>
                  <m:oMath xmlns:m="http://schemas.openxmlformats.org/officeDocument/2006/math">
                    <m:r>
                      <m:rPr>
                        <m:sty m:val="p"/>
                      </m:rPr>
                      <a:rPr lang="en-US" altLang="zh-CN" sz="2400"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AlexNet</m:t>
                    </m:r>
                  </m:oMath>
                </a14:m>
                <a:r>
                  <a:rPr lang="zh-CN" altLang="zh-CN" sz="2400" kern="100" dirty="0">
                    <a:solidFill>
                      <a:schemeClr val="tx1"/>
                    </a:solidFill>
                    <a:cs typeface="Times New Roman" panose="02020603050405020304" pitchFamily="18" charset="0"/>
                  </a:rPr>
                  <a:t>除了使用模型容量更大的架构方式之外，还对激活函数进行了改进，并且采用了许多训练技巧以加快训练速度并提升模型性能，这些改进主要体现在如下几个方面：</a:t>
                </a:r>
              </a:p>
            </p:txBody>
          </p:sp>
        </mc:Choice>
        <mc:Fallback xmlns="">
          <p:sp>
            <p:nvSpPr>
              <p:cNvPr id="3" name="矩形 2">
                <a:extLst>
                  <a:ext uri="{FF2B5EF4-FFF2-40B4-BE49-F238E27FC236}">
                    <a16:creationId xmlns="" xmlns:a16="http://schemas.microsoft.com/office/drawing/2014/main" xmlns:a14="http://schemas.microsoft.com/office/drawing/2010/main" id="{50F5740F-4FD3-4F7C-BB27-046B14EFB520}"/>
                  </a:ext>
                </a:extLst>
              </p:cNvPr>
              <p:cNvSpPr>
                <a:spLocks noRot="1" noChangeAspect="1" noMove="1" noResize="1" noEditPoints="1" noAdjustHandles="1" noChangeArrowheads="1" noChangeShapeType="1" noTextEdit="1"/>
              </p:cNvSpPr>
              <p:nvPr/>
            </p:nvSpPr>
            <p:spPr>
              <a:xfrm>
                <a:off x="540246" y="1902415"/>
                <a:ext cx="10664201" cy="1200329"/>
              </a:xfrm>
              <a:prstGeom prst="rect">
                <a:avLst/>
              </a:prstGeom>
              <a:blipFill rotWithShape="1">
                <a:blip r:embed="rId3"/>
                <a:stretch>
                  <a:fillRect l="-915" t="-3553" b="-1116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3E4C788A-A9CD-4D2C-839B-999BCFD88525}"/>
                  </a:ext>
                </a:extLst>
              </p:cNvPr>
              <p:cNvSpPr/>
              <p:nvPr/>
            </p:nvSpPr>
            <p:spPr>
              <a:xfrm>
                <a:off x="755575" y="3645024"/>
                <a:ext cx="5453829" cy="1938992"/>
              </a:xfrm>
              <a:prstGeom prst="rect">
                <a:avLst/>
              </a:prstGeom>
            </p:spPr>
            <p:txBody>
              <a:bodyPr wrap="square">
                <a:spAutoFit/>
              </a:bodyPr>
              <a:lstStyle/>
              <a:p>
                <a:pPr marL="457200" indent="-457200">
                  <a:buFont typeface="+mj-lt"/>
                  <a:buAutoNum type="arabicPeriod"/>
                </a:pPr>
                <a:r>
                  <a:rPr lang="zh-CN" altLang="zh-CN" sz="2400" dirty="0">
                    <a:solidFill>
                      <a:schemeClr val="tx1"/>
                    </a:solidFill>
                    <a:cs typeface="Times New Roman" panose="02020603050405020304" pitchFamily="18" charset="0"/>
                  </a:rPr>
                  <a:t>采用</a:t>
                </a:r>
                <a14:m>
                  <m:oMath xmlns:m="http://schemas.openxmlformats.org/officeDocument/2006/math">
                    <m:r>
                      <a:rPr lang="en-US" altLang="zh-CN" sz="2400" b="0"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𝐺𝑃𝑈</m:t>
                    </m:r>
                  </m:oMath>
                </a14:m>
                <a:r>
                  <a:rPr lang="zh-CN" altLang="zh-CN" sz="2400" dirty="0">
                    <a:solidFill>
                      <a:schemeClr val="tx1"/>
                    </a:solidFill>
                    <a:cs typeface="Times New Roman" panose="02020603050405020304" pitchFamily="18" charset="0"/>
                  </a:rPr>
                  <a:t>训练</a:t>
                </a:r>
                <a:endParaRPr lang="en-US" altLang="zh-CN" sz="2400" dirty="0">
                  <a:solidFill>
                    <a:schemeClr val="tx1"/>
                  </a:solidFill>
                  <a:cs typeface="Times New Roman" panose="02020603050405020304" pitchFamily="18" charset="0"/>
                </a:endParaRPr>
              </a:p>
              <a:p>
                <a:pPr marL="457200" indent="-457200">
                  <a:buFont typeface="+mj-lt"/>
                  <a:buAutoNum type="arabicPeriod"/>
                </a:pPr>
                <a:r>
                  <a:rPr lang="zh-CN" altLang="zh-CN" sz="2400" dirty="0">
                    <a:solidFill>
                      <a:schemeClr val="tx1"/>
                    </a:solidFill>
                  </a:rPr>
                  <a:t>数据增强与</a:t>
                </a:r>
                <a14:m>
                  <m:oMath xmlns:m="http://schemas.openxmlformats.org/officeDocument/2006/math">
                    <m:r>
                      <a:rPr lang="en-US" altLang="zh-CN" sz="2400" b="0" i="1">
                        <a:solidFill>
                          <a:schemeClr val="tx1"/>
                        </a:solidFill>
                        <a:latin typeface="Cambria Math" panose="02040503050406030204" pitchFamily="18" charset="0"/>
                      </a:rPr>
                      <m:t>𝐷𝑟𝑜𝑝𝑜𝑢𝑡</m:t>
                    </m:r>
                  </m:oMath>
                </a14:m>
                <a:r>
                  <a:rPr lang="zh-CN" altLang="zh-CN" sz="2400" dirty="0">
                    <a:solidFill>
                      <a:schemeClr val="tx1"/>
                    </a:solidFill>
                  </a:rPr>
                  <a:t>正则化</a:t>
                </a:r>
                <a:endParaRPr lang="en-US" altLang="zh-CN" sz="2400" dirty="0">
                  <a:solidFill>
                    <a:schemeClr val="tx1"/>
                  </a:solidFill>
                </a:endParaRPr>
              </a:p>
              <a:p>
                <a:pPr marL="457200" indent="-457200">
                  <a:buFont typeface="+mj-lt"/>
                  <a:buAutoNum type="arabicPeriod"/>
                </a:pPr>
                <a:r>
                  <a:rPr lang="zh-CN" altLang="zh-CN" sz="2400" dirty="0">
                    <a:solidFill>
                      <a:schemeClr val="tx1"/>
                    </a:solidFill>
                  </a:rPr>
                  <a:t>改变</a:t>
                </a:r>
                <a:r>
                  <a:rPr lang="zh-CN" altLang="zh-CN" sz="2400" dirty="0" smtClean="0">
                    <a:solidFill>
                      <a:schemeClr val="tx1"/>
                    </a:solidFill>
                  </a:rPr>
                  <a:t>激活函数</a:t>
                </a:r>
                <a:r>
                  <a:rPr lang="zh-CN" altLang="en-US" sz="2400" dirty="0" smtClean="0">
                    <a:solidFill>
                      <a:schemeClr val="tx1"/>
                    </a:solidFill>
                  </a:rPr>
                  <a:t>：</a:t>
                </a:r>
                <a:r>
                  <a:rPr lang="en-US" altLang="zh-CN" sz="2400" dirty="0" err="1" smtClean="0">
                    <a:solidFill>
                      <a:schemeClr val="tx1"/>
                    </a:solidFill>
                  </a:rPr>
                  <a:t>Relu</a:t>
                </a:r>
                <a:endParaRPr lang="en-US" altLang="zh-CN" sz="2400" dirty="0">
                  <a:solidFill>
                    <a:schemeClr val="tx1"/>
                  </a:solidFill>
                </a:endParaRPr>
              </a:p>
              <a:p>
                <a:pPr marL="457200" indent="-457200">
                  <a:buFont typeface="+mj-lt"/>
                  <a:buAutoNum type="arabicPeriod"/>
                </a:pPr>
                <a:r>
                  <a:rPr lang="zh-CN" altLang="zh-CN" sz="2400" dirty="0">
                    <a:solidFill>
                      <a:schemeClr val="tx1"/>
                    </a:solidFill>
                  </a:rPr>
                  <a:t>池化</a:t>
                </a:r>
                <a:r>
                  <a:rPr lang="zh-CN" altLang="zh-CN" sz="2400" dirty="0" smtClean="0">
                    <a:solidFill>
                      <a:schemeClr val="tx1"/>
                    </a:solidFill>
                  </a:rPr>
                  <a:t>方式</a:t>
                </a:r>
                <a:r>
                  <a:rPr lang="zh-CN" altLang="en-US" sz="2400" dirty="0" smtClean="0">
                    <a:solidFill>
                      <a:schemeClr val="tx1"/>
                    </a:solidFill>
                  </a:rPr>
                  <a:t>：最大池化</a:t>
                </a:r>
                <a:endParaRPr lang="en-US" altLang="zh-CN" sz="2400" dirty="0">
                  <a:solidFill>
                    <a:schemeClr val="tx1"/>
                  </a:solidFill>
                </a:endParaRPr>
              </a:p>
              <a:p>
                <a:pPr marL="457200" indent="-457200">
                  <a:buFont typeface="+mj-lt"/>
                  <a:buAutoNum type="arabicPeriod"/>
                </a:pPr>
                <a:r>
                  <a:rPr lang="zh-CN" altLang="zh-CN" sz="2400" dirty="0">
                    <a:solidFill>
                      <a:schemeClr val="tx1"/>
                    </a:solidFill>
                  </a:rPr>
                  <a:t>局部相应归一化</a:t>
                </a:r>
                <a:endParaRPr lang="zh-CN" altLang="en-US" sz="2400" dirty="0">
                  <a:solidFill>
                    <a:schemeClr val="tx1"/>
                  </a:solidFill>
                </a:endParaRPr>
              </a:p>
            </p:txBody>
          </p:sp>
        </mc:Choice>
        <mc:Fallback>
          <p:sp>
            <p:nvSpPr>
              <p:cNvPr id="4" name="矩形 3">
                <a:extLst>
                  <a:ext uri="{FF2B5EF4-FFF2-40B4-BE49-F238E27FC236}">
                    <a16:creationId xmlns:a16="http://schemas.microsoft.com/office/drawing/2014/main" id="{3E4C788A-A9CD-4D2C-839B-999BCFD88525}"/>
                  </a:ext>
                </a:extLst>
              </p:cNvPr>
              <p:cNvSpPr>
                <a:spLocks noRot="1" noChangeAspect="1" noMove="1" noResize="1" noEditPoints="1" noAdjustHandles="1" noChangeArrowheads="1" noChangeShapeType="1" noTextEdit="1"/>
              </p:cNvSpPr>
              <p:nvPr/>
            </p:nvSpPr>
            <p:spPr>
              <a:xfrm>
                <a:off x="755575" y="3645024"/>
                <a:ext cx="5453829" cy="1938992"/>
              </a:xfrm>
              <a:prstGeom prst="rect">
                <a:avLst/>
              </a:prstGeom>
              <a:blipFill>
                <a:blip r:embed="rId4"/>
                <a:stretch>
                  <a:fillRect l="-1341" t="-2201" b="-66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2259792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卷积神经网络</a:t>
            </a:r>
            <a:r>
              <a:rPr lang="en-US" altLang="zh-CN"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基本网络模型</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3" name="图片 2">
            <a:extLst>
              <a:ext uri="{FF2B5EF4-FFF2-40B4-BE49-F238E27FC236}">
                <a16:creationId xmlns:a16="http://schemas.microsoft.com/office/drawing/2014/main" id="{A55E8433-8F0E-46DB-BE86-F067727730D1}"/>
              </a:ext>
            </a:extLst>
          </p:cNvPr>
          <p:cNvPicPr>
            <a:picLocks noChangeAspect="1"/>
          </p:cNvPicPr>
          <p:nvPr/>
        </p:nvPicPr>
        <p:blipFill>
          <a:blip r:embed="rId3"/>
          <a:stretch>
            <a:fillRect/>
          </a:stretch>
        </p:blipFill>
        <p:spPr>
          <a:xfrm>
            <a:off x="4575116" y="1600248"/>
            <a:ext cx="7212688" cy="3956905"/>
          </a:xfrm>
          <a:prstGeom prst="rect">
            <a:avLst/>
          </a:prstGeom>
        </p:spPr>
      </p:pic>
      <p:pic>
        <p:nvPicPr>
          <p:cNvPr id="4" name="图片 3">
            <a:extLst>
              <a:ext uri="{FF2B5EF4-FFF2-40B4-BE49-F238E27FC236}">
                <a16:creationId xmlns:a16="http://schemas.microsoft.com/office/drawing/2014/main" id="{7F8A6226-224E-4901-B431-AB5EF299582A}"/>
              </a:ext>
            </a:extLst>
          </p:cNvPr>
          <p:cNvPicPr>
            <a:picLocks noChangeAspect="1"/>
          </p:cNvPicPr>
          <p:nvPr/>
        </p:nvPicPr>
        <p:blipFill>
          <a:blip r:embed="rId4"/>
          <a:stretch>
            <a:fillRect/>
          </a:stretch>
        </p:blipFill>
        <p:spPr>
          <a:xfrm>
            <a:off x="7634000" y="5597093"/>
            <a:ext cx="1981200" cy="400050"/>
          </a:xfrm>
          <a:prstGeom prst="rect">
            <a:avLst/>
          </a:prstGeom>
        </p:spPr>
      </p:pic>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E8CE1DF2-4A2C-488B-B82A-047A4EED96EB}"/>
                  </a:ext>
                </a:extLst>
              </p:cNvPr>
              <p:cNvSpPr/>
              <p:nvPr/>
            </p:nvSpPr>
            <p:spPr>
              <a:xfrm>
                <a:off x="275365" y="1238212"/>
                <a:ext cx="4256207" cy="4967514"/>
              </a:xfrm>
              <a:prstGeom prst="rect">
                <a:avLst/>
              </a:prstGeom>
            </p:spPr>
            <p:txBody>
              <a:bodyPr wrap="square">
                <a:spAutoFit/>
              </a:bodyPr>
              <a:lstStyle/>
              <a:p>
                <a:pPr>
                  <a:lnSpc>
                    <a:spcPct val="120000"/>
                  </a:lnSpc>
                </a:pPr>
                <a14:m>
                  <m:oMath xmlns:m="http://schemas.openxmlformats.org/officeDocument/2006/math">
                    <m:r>
                      <m:rPr>
                        <m:sty m:val="p"/>
                      </m:rPr>
                      <a:rPr lang="en-US" altLang="zh-CN" sz="2400" smtClean="0">
                        <a:solidFill>
                          <a:schemeClr val="accent6"/>
                        </a:solidFill>
                        <a:latin typeface="Cambria Math" panose="02040503050406030204" pitchFamily="18" charset="0"/>
                        <a:ea typeface="宋体" panose="02010600030101010101" pitchFamily="2" charset="-122"/>
                        <a:cs typeface="Times New Roman" panose="02020603050405020304" pitchFamily="18" charset="0"/>
                      </a:rPr>
                      <m:t>VGG</m:t>
                    </m:r>
                  </m:oMath>
                </a14:m>
                <a:r>
                  <a:rPr lang="zh-CN" altLang="zh-CN" sz="2400" dirty="0">
                    <a:solidFill>
                      <a:schemeClr val="accent6"/>
                    </a:solidFill>
                    <a:cs typeface="Times New Roman" panose="02020603050405020304" pitchFamily="18" charset="0"/>
                  </a:rPr>
                  <a:t>模型</a:t>
                </a:r>
                <a:r>
                  <a:rPr lang="zh-CN" altLang="zh-CN" sz="2400" dirty="0">
                    <a:solidFill>
                      <a:srgbClr val="000000"/>
                    </a:solidFill>
                    <a:cs typeface="Times New Roman" panose="02020603050405020304" pitchFamily="18" charset="0"/>
                  </a:rPr>
                  <a:t>是对</a:t>
                </a:r>
                <a14:m>
                  <m:oMath xmlns:m="http://schemas.openxmlformats.org/officeDocument/2006/math">
                    <m:r>
                      <m:rPr>
                        <m:sty m:val="p"/>
                      </m:rPr>
                      <a:rPr lang="en-US" altLang="zh-CN" sz="2400"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AlexNet</m:t>
                    </m:r>
                  </m:oMath>
                </a14:m>
                <a:r>
                  <a:rPr lang="zh-CN" altLang="zh-CN" sz="2400" dirty="0">
                    <a:solidFill>
                      <a:schemeClr val="tx1"/>
                    </a:solidFill>
                    <a:cs typeface="Times New Roman" panose="02020603050405020304" pitchFamily="18" charset="0"/>
                  </a:rPr>
                  <a:t>模型的改进模型，与</a:t>
                </a:r>
                <a14:m>
                  <m:oMath xmlns:m="http://schemas.openxmlformats.org/officeDocument/2006/math">
                    <m:r>
                      <m:rPr>
                        <m:sty m:val="p"/>
                      </m:rPr>
                      <a:rPr lang="en-US" altLang="zh-CN" sz="2400">
                        <a:solidFill>
                          <a:schemeClr val="tx1"/>
                        </a:solidFill>
                        <a:latin typeface="Cambria Math" panose="02040503050406030204" pitchFamily="18" charset="0"/>
                        <a:ea typeface="宋体" panose="02010600030101010101" pitchFamily="2" charset="-122"/>
                        <a:cs typeface="Times New Roman" panose="02020603050405020304" pitchFamily="18" charset="0"/>
                      </a:rPr>
                      <m:t>AlexNet</m:t>
                    </m:r>
                  </m:oMath>
                </a14:m>
                <a:r>
                  <a:rPr lang="zh-CN" altLang="zh-CN" sz="2400" dirty="0">
                    <a:solidFill>
                      <a:schemeClr val="tx1"/>
                    </a:solidFill>
                    <a:cs typeface="Times New Roman" panose="02020603050405020304" pitchFamily="18" charset="0"/>
                  </a:rPr>
                  <a:t>模型相比，</a:t>
                </a:r>
                <a14:m>
                  <m:oMath xmlns:m="http://schemas.openxmlformats.org/officeDocument/2006/math">
                    <m:r>
                      <m:rPr>
                        <m:sty m:val="p"/>
                      </m:rPr>
                      <a:rPr lang="en-US" altLang="zh-CN" sz="2400">
                        <a:solidFill>
                          <a:srgbClr val="000000"/>
                        </a:solidFill>
                        <a:latin typeface="Cambria Math" panose="02040503050406030204" pitchFamily="18" charset="0"/>
                        <a:ea typeface="宋体" panose="02010600030101010101" pitchFamily="2" charset="-122"/>
                        <a:cs typeface="Times New Roman" panose="02020603050405020304" pitchFamily="18" charset="0"/>
                      </a:rPr>
                      <m:t>VGG</m:t>
                    </m:r>
                  </m:oMath>
                </a14:m>
                <a:r>
                  <a:rPr lang="zh-CN" altLang="zh-CN" sz="2400" dirty="0">
                    <a:solidFill>
                      <a:srgbClr val="000000"/>
                    </a:solidFill>
                    <a:cs typeface="Times New Roman" panose="02020603050405020304" pitchFamily="18" charset="0"/>
                  </a:rPr>
                  <a:t>模型使用很</a:t>
                </a:r>
                <a:r>
                  <a:rPr lang="zh-CN" altLang="zh-CN" sz="2400" dirty="0">
                    <a:solidFill>
                      <a:srgbClr val="FF0000"/>
                    </a:solidFill>
                    <a:cs typeface="Times New Roman" panose="02020603050405020304" pitchFamily="18" charset="0"/>
                  </a:rPr>
                  <a:t>小的卷积核</a:t>
                </a:r>
                <a:r>
                  <a:rPr lang="zh-CN" altLang="zh-CN" sz="2400" dirty="0">
                    <a:solidFill>
                      <a:srgbClr val="000000"/>
                    </a:solidFill>
                    <a:cs typeface="Times New Roman" panose="02020603050405020304" pitchFamily="18" charset="0"/>
                  </a:rPr>
                  <a:t>对图像进行处理，并且对特征图像进行填充，从而使得多次相邻的</a:t>
                </a:r>
                <a:r>
                  <a:rPr lang="zh-CN" altLang="zh-CN" sz="2400" dirty="0">
                    <a:solidFill>
                      <a:srgbClr val="FF0000"/>
                    </a:solidFill>
                    <a:cs typeface="Times New Roman" panose="02020603050405020304" pitchFamily="18" charset="0"/>
                  </a:rPr>
                  <a:t>卷积操作所得到的特征图像大小保持不变</a:t>
                </a:r>
                <a:r>
                  <a:rPr lang="zh-CN" altLang="zh-CN" sz="2400" dirty="0">
                    <a:solidFill>
                      <a:srgbClr val="000000"/>
                    </a:solidFill>
                    <a:cs typeface="Times New Roman" panose="02020603050405020304" pitchFamily="18" charset="0"/>
                  </a:rPr>
                  <a:t>，仅通过池化层改变特征图大小，这有利于构造更深层次的网络模型。</a:t>
                </a:r>
                <a14:m>
                  <m:oMath xmlns:m="http://schemas.openxmlformats.org/officeDocument/2006/math">
                    <m:r>
                      <m:rPr>
                        <m:sty m:val="p"/>
                      </m:rPr>
                      <a:rPr lang="en-US" altLang="zh-CN" sz="2400">
                        <a:solidFill>
                          <a:srgbClr val="000000"/>
                        </a:solidFill>
                        <a:latin typeface="Cambria Math" panose="02040503050406030204" pitchFamily="18" charset="0"/>
                        <a:ea typeface="宋体" panose="02010600030101010101" pitchFamily="2" charset="-122"/>
                        <a:cs typeface="Times New Roman" panose="02020603050405020304" pitchFamily="18" charset="0"/>
                      </a:rPr>
                      <m:t>VGG</m:t>
                    </m:r>
                  </m:oMath>
                </a14:m>
                <a:r>
                  <a:rPr lang="zh-CN" altLang="zh-CN" sz="2400" dirty="0">
                    <a:solidFill>
                      <a:srgbClr val="000000"/>
                    </a:solidFill>
                    <a:cs typeface="Times New Roman" panose="02020603050405020304" pitchFamily="18" charset="0"/>
                  </a:rPr>
                  <a:t>包含多个具体的模型结构</a:t>
                </a:r>
                <a:r>
                  <a:rPr lang="en-US" altLang="zh-CN" sz="2400" dirty="0">
                    <a:solidFill>
                      <a:srgbClr val="000000"/>
                    </a:solidFill>
                    <a:cs typeface="Times New Roman" panose="02020603050405020304" pitchFamily="18" charset="0"/>
                  </a:rPr>
                  <a:t>,</a:t>
                </a:r>
                <a:r>
                  <a:rPr lang="zh-CN" altLang="zh-CN" sz="2400" dirty="0">
                    <a:solidFill>
                      <a:schemeClr val="tx1"/>
                    </a:solidFill>
                  </a:rPr>
                  <a:t>最常用的结构为</a:t>
                </a:r>
                <a14:m>
                  <m:oMath xmlns:m="http://schemas.openxmlformats.org/officeDocument/2006/math">
                    <m:r>
                      <m:rPr>
                        <m:sty m:val="p"/>
                      </m:rPr>
                      <a:rPr lang="en-US" altLang="zh-CN" sz="2400">
                        <a:solidFill>
                          <a:schemeClr val="tx1"/>
                        </a:solidFill>
                        <a:latin typeface="Cambria Math" panose="02040503050406030204" pitchFamily="18" charset="0"/>
                      </a:rPr>
                      <m:t>VGG</m:t>
                    </m:r>
                    <m:r>
                      <a:rPr lang="en-US" altLang="zh-CN" sz="2400">
                        <a:solidFill>
                          <a:schemeClr val="tx1"/>
                        </a:solidFill>
                        <a:latin typeface="Cambria Math" panose="02040503050406030204" pitchFamily="18" charset="0"/>
                      </a:rPr>
                      <m:t>16</m:t>
                    </m:r>
                  </m:oMath>
                </a14:m>
                <a:r>
                  <a:rPr lang="zh-CN" altLang="en-US" sz="2400" dirty="0">
                    <a:solidFill>
                      <a:schemeClr val="tx1"/>
                    </a:solidFill>
                  </a:rPr>
                  <a:t>。</a:t>
                </a:r>
              </a:p>
            </p:txBody>
          </p:sp>
        </mc:Choice>
        <mc:Fallback>
          <p:sp>
            <p:nvSpPr>
              <p:cNvPr id="5" name="矩形 4">
                <a:extLst>
                  <a:ext uri="{FF2B5EF4-FFF2-40B4-BE49-F238E27FC236}">
                    <a16:creationId xmlns:a16="http://schemas.microsoft.com/office/drawing/2014/main" id="{E8CE1DF2-4A2C-488B-B82A-047A4EED96EB}"/>
                  </a:ext>
                </a:extLst>
              </p:cNvPr>
              <p:cNvSpPr>
                <a:spLocks noRot="1" noChangeAspect="1" noMove="1" noResize="1" noEditPoints="1" noAdjustHandles="1" noChangeArrowheads="1" noChangeShapeType="1" noTextEdit="1"/>
              </p:cNvSpPr>
              <p:nvPr/>
            </p:nvSpPr>
            <p:spPr>
              <a:xfrm>
                <a:off x="275365" y="1238212"/>
                <a:ext cx="4256207" cy="4967514"/>
              </a:xfrm>
              <a:prstGeom prst="rect">
                <a:avLst/>
              </a:prstGeom>
              <a:blipFill>
                <a:blip r:embed="rId5"/>
                <a:stretch>
                  <a:fillRect l="-2149" r="-9456" b="-13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2259792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卷积神经网络</a:t>
            </a:r>
            <a:r>
              <a:rPr lang="en-US" altLang="zh-CN"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基本网络模型</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026" name="Picture 2" descr="https://img-blog.csdnimg.cn/20181218201130985.png?x-oss-process=image/watermark,type_ZmFuZ3poZW5naGVpdGk,shadow_10,text_aHR0cHM6Ly9ibG9nLmNzZG4ubmV0L3BpcGlzb3JyeQ==,size_16,color_FFFFFF,t_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366" y="1104607"/>
            <a:ext cx="5582431" cy="550955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43691" y="1315891"/>
            <a:ext cx="6096000" cy="2769989"/>
          </a:xfrm>
          <a:prstGeom prst="rect">
            <a:avLst/>
          </a:prstGeom>
        </p:spPr>
        <p:txBody>
          <a:bodyPr>
            <a:spAutoFit/>
          </a:bodyPr>
          <a:lstStyle/>
          <a:p>
            <a:r>
              <a:rPr lang="en-US" altLang="zh-CN" sz="2400" b="1" dirty="0" err="1" smtClean="0"/>
              <a:t>TextCNN</a:t>
            </a:r>
            <a:r>
              <a:rPr lang="zh-CN" altLang="en-US" sz="2400" b="1" dirty="0" smtClean="0"/>
              <a:t>：短文本</a:t>
            </a:r>
            <a:endParaRPr lang="en-US" altLang="zh-CN" sz="2400" b="1" dirty="0" smtClean="0"/>
          </a:p>
          <a:p>
            <a:r>
              <a:rPr lang="zh-CN" altLang="en-US" sz="2400" dirty="0" smtClean="0">
                <a:solidFill>
                  <a:srgbClr val="92D050"/>
                </a:solidFill>
              </a:rPr>
              <a:t>嵌入</a:t>
            </a:r>
            <a:r>
              <a:rPr lang="zh-CN" altLang="en-US" sz="2400" dirty="0">
                <a:solidFill>
                  <a:srgbClr val="92D050"/>
                </a:solidFill>
              </a:rPr>
              <a:t>层(embedding layer)        </a:t>
            </a:r>
            <a:endParaRPr lang="en-US" altLang="zh-CN" sz="2400" dirty="0">
              <a:solidFill>
                <a:srgbClr val="92D050"/>
              </a:solidFill>
            </a:endParaRPr>
          </a:p>
          <a:p>
            <a:pPr marL="800100" lvl="1" indent="-342900">
              <a:buAutoNum type="arabicPeriod"/>
            </a:pPr>
            <a:r>
              <a:rPr lang="zh-CN" altLang="en-US" dirty="0" smtClean="0"/>
              <a:t>使用</a:t>
            </a:r>
            <a:r>
              <a:rPr lang="zh-CN" altLang="en-US" dirty="0"/>
              <a:t>预先训练好的词向量作embedding layer。对于数据集里的所有词，因为每个词都可以表征成一个向量，因此我们可以得到一个嵌入</a:t>
            </a:r>
            <a:r>
              <a:rPr lang="zh-CN" altLang="en-US" dirty="0" smtClean="0"/>
              <a:t>矩阵M</a:t>
            </a:r>
            <a:r>
              <a:rPr lang="zh-CN" altLang="en-US" dirty="0"/>
              <a:t>, </a:t>
            </a:r>
            <a:r>
              <a:rPr lang="zh-CN" altLang="en-US" dirty="0" smtClean="0"/>
              <a:t>M</a:t>
            </a:r>
            <a:r>
              <a:rPr lang="zh-CN" altLang="en-US" dirty="0"/>
              <a:t>里的每一行都是词向量</a:t>
            </a:r>
            <a:r>
              <a:rPr lang="zh-CN" altLang="en-US" dirty="0" smtClean="0"/>
              <a:t>。</a:t>
            </a:r>
            <a:endParaRPr lang="en-US" altLang="zh-CN" dirty="0" smtClean="0"/>
          </a:p>
          <a:p>
            <a:pPr marL="800100" lvl="1" indent="-342900">
              <a:buAutoNum type="arabicPeriod"/>
            </a:pPr>
            <a:r>
              <a:rPr lang="zh-CN" altLang="en-US" dirty="0" smtClean="0"/>
              <a:t>M</a:t>
            </a:r>
            <a:r>
              <a:rPr lang="zh-CN" altLang="en-US" dirty="0"/>
              <a:t>可以是静态(static)的，也就是固定不变。可以是非静态(non-static)的，也就是可以根据反向传播更新</a:t>
            </a:r>
            <a:r>
              <a:rPr lang="zh-CN" altLang="en-US" dirty="0" smtClean="0"/>
              <a:t>。</a:t>
            </a:r>
            <a:endParaRPr lang="zh-CN" altLang="en-US" dirty="0"/>
          </a:p>
        </p:txBody>
      </p:sp>
    </p:spTree>
    <p:extLst>
      <p:ext uri="{BB962C8B-B14F-4D97-AF65-F5344CB8AC3E}">
        <p14:creationId xmlns:p14="http://schemas.microsoft.com/office/powerpoint/2010/main" val="72259792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卷积神经网络</a:t>
            </a:r>
            <a:r>
              <a:rPr lang="en-US" altLang="zh-CN"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基本网络模型</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026" name="Picture 2" descr="https://img-blog.csdnimg.cn/20181218201130985.png?x-oss-process=image/watermark,type_ZmFuZ3poZW5naGVpdGk,shadow_10,text_aHR0cHM6Ly9ibG9nLmNzZG4ubmV0L3BpcGlzb3JyeQ==,size_16,color_FFFFFF,t_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1846" y="1113315"/>
            <a:ext cx="5582431" cy="550955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4" name="矩形 3"/>
              <p:cNvSpPr/>
              <p:nvPr/>
            </p:nvSpPr>
            <p:spPr>
              <a:xfrm>
                <a:off x="143691" y="1315891"/>
                <a:ext cx="6096000" cy="3605924"/>
              </a:xfrm>
              <a:prstGeom prst="rect">
                <a:avLst/>
              </a:prstGeom>
            </p:spPr>
            <p:txBody>
              <a:bodyPr>
                <a:spAutoFit/>
              </a:bodyPr>
              <a:lstStyle/>
              <a:p>
                <a:r>
                  <a:rPr lang="en-US" altLang="zh-CN" sz="2400" b="1" dirty="0" smtClean="0"/>
                  <a:t>TextCNN</a:t>
                </a:r>
              </a:p>
              <a:p>
                <a:r>
                  <a:rPr lang="zh-CN" altLang="en-US" sz="2400" dirty="0">
                    <a:solidFill>
                      <a:srgbClr val="92D050"/>
                    </a:solidFill>
                  </a:rPr>
                  <a:t>卷积</a:t>
                </a:r>
                <a:r>
                  <a:rPr lang="en-US" altLang="zh-CN" sz="2400" dirty="0">
                    <a:solidFill>
                      <a:srgbClr val="92D050"/>
                    </a:solidFill>
                  </a:rPr>
                  <a:t>(convolution</a:t>
                </a:r>
                <a:r>
                  <a:rPr lang="en-US" altLang="zh-CN" sz="2400" dirty="0" smtClean="0">
                    <a:solidFill>
                      <a:srgbClr val="92D050"/>
                    </a:solidFill>
                  </a:rPr>
                  <a:t>)</a:t>
                </a:r>
              </a:p>
              <a:p>
                <a:pPr marL="800100" lvl="1" indent="-342900">
                  <a:buAutoNum type="arabicPeriod"/>
                </a:pPr>
                <a:r>
                  <a:rPr lang="zh-CN" altLang="en-US" dirty="0"/>
                  <a:t>切词。假设</a:t>
                </a:r>
                <a:r>
                  <a:rPr lang="zh-CN" altLang="en-US" dirty="0"/>
                  <a:t>有</a:t>
                </a:r>
                <a:r>
                  <a:rPr lang="en-US" altLang="zh-CN" dirty="0"/>
                  <a:t>s</a:t>
                </a:r>
                <a:r>
                  <a:rPr lang="zh-CN" altLang="en-US" dirty="0"/>
                  <a:t>个单词。对每个词</a:t>
                </a:r>
                <a:r>
                  <a:rPr lang="zh-CN" altLang="en-US" dirty="0"/>
                  <a:t>，</a:t>
                </a:r>
                <a:r>
                  <a:rPr lang="zh-CN" altLang="en-US" dirty="0"/>
                  <a:t>根据</a:t>
                </a:r>
                <a:r>
                  <a:rPr lang="zh-CN" altLang="en-US" dirty="0"/>
                  <a:t>嵌入</a:t>
                </a:r>
                <a:r>
                  <a:rPr lang="zh-CN" altLang="en-US" dirty="0"/>
                  <a:t>矩阵</a:t>
                </a:r>
                <a:r>
                  <a:rPr lang="en-US" altLang="zh-CN" dirty="0"/>
                  <a:t>M, </a:t>
                </a:r>
                <a:r>
                  <a:rPr lang="zh-CN" altLang="en-US" dirty="0"/>
                  <a:t>可以得到词向量。假设词向量一共有</a:t>
                </a:r>
                <a:r>
                  <a:rPr lang="en-US" altLang="zh-CN" dirty="0"/>
                  <a:t>d</a:t>
                </a:r>
                <a:r>
                  <a:rPr lang="zh-CN" altLang="en-US" dirty="0"/>
                  <a:t>维。那么对于这个句子，便可以得到</a:t>
                </a:r>
                <a:r>
                  <a:rPr lang="en-US" altLang="zh-CN" dirty="0"/>
                  <a:t>s</a:t>
                </a:r>
                <a:r>
                  <a:rPr lang="zh-CN" altLang="en-US" dirty="0"/>
                  <a:t>行</a:t>
                </a:r>
                <a:r>
                  <a:rPr lang="en-US" altLang="zh-CN" dirty="0"/>
                  <a:t>d</a:t>
                </a:r>
                <a:r>
                  <a:rPr lang="zh-CN" altLang="en-US" dirty="0"/>
                  <a:t>列的矩阵</a:t>
                </a:r>
                <a14:m>
                  <m:oMath xmlns:m="http://schemas.openxmlformats.org/officeDocument/2006/math">
                    <m:r>
                      <a:rPr lang="en-US" altLang="zh-CN" i="1" dirty="0">
                        <a:latin typeface="Cambria Math" panose="02040503050406030204" pitchFamily="18" charset="0"/>
                      </a:rPr>
                      <m:t>𝐴</m:t>
                    </m:r>
                    <m:r>
                      <a:rPr lang="en-US" altLang="zh-CN" i="1" dirty="0">
                        <a:latin typeface="Cambria Math" panose="02040503050406030204" pitchFamily="18" charset="0"/>
                      </a:rPr>
                      <m:t>𝜖</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𝑅</m:t>
                        </m:r>
                      </m:e>
                      <m:sup>
                        <m:r>
                          <a:rPr lang="en-US" altLang="zh-CN" i="1" dirty="0">
                            <a:latin typeface="Cambria Math" panose="02040503050406030204" pitchFamily="18" charset="0"/>
                          </a:rPr>
                          <m:t>𝑠</m:t>
                        </m:r>
                        <m:r>
                          <a:rPr lang="en-US" altLang="zh-CN" i="1" dirty="0">
                            <a:latin typeface="Cambria Math" panose="02040503050406030204" pitchFamily="18" charset="0"/>
                          </a:rPr>
                          <m:t>×</m:t>
                        </m:r>
                        <m:r>
                          <a:rPr lang="en-US" altLang="zh-CN" i="1" dirty="0">
                            <a:latin typeface="Cambria Math" panose="02040503050406030204" pitchFamily="18" charset="0"/>
                          </a:rPr>
                          <m:t>𝑑</m:t>
                        </m:r>
                      </m:sup>
                    </m:sSup>
                  </m:oMath>
                </a14:m>
                <a:r>
                  <a:rPr lang="zh-CN" altLang="en-US" dirty="0"/>
                  <a:t>。</a:t>
                </a:r>
                <a:r>
                  <a:rPr lang="en-US" altLang="zh-CN" dirty="0"/>
                  <a:t> </a:t>
                </a:r>
                <a:endParaRPr lang="en-US" altLang="zh-CN" dirty="0"/>
              </a:p>
              <a:p>
                <a:pPr marL="800100" lvl="1" indent="-342900">
                  <a:buAutoNum type="arabicPeriod"/>
                </a:pPr>
                <a:r>
                  <a:rPr lang="zh-CN" altLang="en-US" dirty="0"/>
                  <a:t>卷积。</a:t>
                </a:r>
                <a:r>
                  <a:rPr lang="zh-CN" altLang="en-US" dirty="0"/>
                  <a:t>由于句子中相邻的单词关联性总是很高的，</a:t>
                </a:r>
                <a:r>
                  <a:rPr lang="zh-CN" altLang="en-US" dirty="0"/>
                  <a:t>因此使用</a:t>
                </a:r>
                <a:r>
                  <a:rPr lang="zh-CN" altLang="en-US" dirty="0">
                    <a:solidFill>
                      <a:srgbClr val="C00000"/>
                    </a:solidFill>
                  </a:rPr>
                  <a:t>一维卷积</a:t>
                </a:r>
                <a:r>
                  <a:rPr lang="zh-CN" altLang="en-US" dirty="0"/>
                  <a:t>，</a:t>
                </a:r>
                <a:r>
                  <a:rPr lang="zh-CN" altLang="en-US" dirty="0"/>
                  <a:t>即只</a:t>
                </a:r>
                <a:r>
                  <a:rPr lang="zh-CN" altLang="en-US" dirty="0"/>
                  <a:t>在文本序列</a:t>
                </a:r>
                <a:r>
                  <a:rPr lang="zh-CN" altLang="en-US" dirty="0"/>
                  <a:t>的垂直方向做</a:t>
                </a:r>
                <a:r>
                  <a:rPr lang="zh-CN" altLang="en-US" dirty="0"/>
                  <a:t>卷积，卷积核的宽度固定为词向量的维度</a:t>
                </a:r>
                <a:r>
                  <a:rPr lang="en-US" altLang="zh-CN" dirty="0"/>
                  <a:t>d</a:t>
                </a:r>
                <a:r>
                  <a:rPr lang="zh-CN" altLang="en-US" dirty="0"/>
                  <a:t>。</a:t>
                </a:r>
                <a:endParaRPr lang="en-US" altLang="zh-CN" dirty="0"/>
              </a:p>
              <a:p>
                <a:pPr marL="1257300" lvl="2" indent="-342900">
                  <a:buFont typeface="Wingdings" panose="05000000000000000000" pitchFamily="2" charset="2"/>
                  <a:buChar char="ü"/>
                </a:pPr>
                <a:r>
                  <a:rPr lang="en-US" altLang="zh-CN" dirty="0" err="1"/>
                  <a:t>TextCNN</a:t>
                </a:r>
                <a:r>
                  <a:rPr lang="zh-CN" altLang="en-US" dirty="0"/>
                  <a:t>包括</a:t>
                </a:r>
                <a:r>
                  <a:rPr lang="zh-CN" altLang="en-US" dirty="0"/>
                  <a:t>很多不同窗口大小的卷积</a:t>
                </a:r>
                <a:r>
                  <a:rPr lang="zh-CN" altLang="en-US" dirty="0"/>
                  <a:t>核。卷积核取</a:t>
                </a:r>
                <a:r>
                  <a:rPr lang="en-US" altLang="zh-CN" dirty="0"/>
                  <a:t>(2,3,4)</a:t>
                </a:r>
                <a:r>
                  <a:rPr lang="zh-CN" altLang="en-US" dirty="0"/>
                  <a:t>，对应于</a:t>
                </a:r>
                <a:r>
                  <a:rPr lang="en-US" altLang="zh-CN" dirty="0"/>
                  <a:t>n-gram</a:t>
                </a:r>
                <a:r>
                  <a:rPr lang="zh-CN" altLang="en-US" dirty="0"/>
                  <a:t>模型。</a:t>
                </a:r>
                <a:endParaRPr lang="en-US" altLang="zh-CN" dirty="0"/>
              </a:p>
              <a:p>
                <a:pPr marL="1257300" lvl="2" indent="-342900">
                  <a:buFont typeface="Wingdings" panose="05000000000000000000" pitchFamily="2" charset="2"/>
                  <a:buChar char="ü"/>
                </a:pPr>
                <a:r>
                  <a:rPr lang="zh-CN" altLang="en-US" dirty="0"/>
                  <a:t>文本</a:t>
                </a:r>
                <a:r>
                  <a:rPr lang="zh-CN" altLang="en-US" dirty="0"/>
                  <a:t>的输入的</a:t>
                </a:r>
                <a:r>
                  <a:rPr lang="en-US" altLang="zh-CN" dirty="0"/>
                  <a:t>channel</a:t>
                </a:r>
                <a:r>
                  <a:rPr lang="zh-CN" altLang="en-US" dirty="0"/>
                  <a:t>通常是不同方式的</a:t>
                </a:r>
                <a:r>
                  <a:rPr lang="en-US" altLang="zh-CN" dirty="0"/>
                  <a:t>embedding</a:t>
                </a:r>
                <a:r>
                  <a:rPr lang="zh-CN" altLang="en-US" dirty="0"/>
                  <a:t>方式（比如 </a:t>
                </a:r>
                <a:r>
                  <a:rPr lang="en-US" altLang="zh-CN" dirty="0"/>
                  <a:t>word2vec</a:t>
                </a:r>
                <a:r>
                  <a:rPr lang="zh-CN" altLang="en-US" dirty="0"/>
                  <a:t>或</a:t>
                </a:r>
                <a:r>
                  <a:rPr lang="en-US" altLang="zh-CN" dirty="0"/>
                  <a:t>Glove</a:t>
                </a:r>
                <a:r>
                  <a:rPr lang="zh-CN" altLang="en-US" dirty="0"/>
                  <a:t>）。</a:t>
                </a:r>
                <a:endParaRPr lang="zh-CN" altLang="en-US" dirty="0"/>
              </a:p>
            </p:txBody>
          </p:sp>
        </mc:Choice>
        <mc:Fallback>
          <p:sp>
            <p:nvSpPr>
              <p:cNvPr id="4" name="矩形 3"/>
              <p:cNvSpPr>
                <a:spLocks noRot="1" noChangeAspect="1" noMove="1" noResize="1" noEditPoints="1" noAdjustHandles="1" noChangeArrowheads="1" noChangeShapeType="1" noTextEdit="1"/>
              </p:cNvSpPr>
              <p:nvPr/>
            </p:nvSpPr>
            <p:spPr>
              <a:xfrm>
                <a:off x="143691" y="1315891"/>
                <a:ext cx="6096000" cy="3605924"/>
              </a:xfrm>
              <a:prstGeom prst="rect">
                <a:avLst/>
              </a:prstGeom>
              <a:blipFill>
                <a:blip r:embed="rId4"/>
                <a:stretch>
                  <a:fillRect l="-1600" t="-1184" r="-2300" b="-18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2200105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卷积神经网络</a:t>
            </a:r>
            <a:r>
              <a:rPr lang="en-US" altLang="zh-CN"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基本网络模型</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026" name="Picture 2" descr="https://img-blog.csdnimg.cn/20181218201130985.png?x-oss-process=image/watermark,type_ZmFuZ3poZW5naGVpdGk,shadow_10,text_aHR0cHM6Ly9ibG9nLmNzZG4ubmV0L3BpcGlzb3JyeQ==,size_16,color_FFFFFF,t_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1846" y="1113315"/>
            <a:ext cx="5582431" cy="550955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43691" y="1315891"/>
            <a:ext cx="6096000" cy="2215991"/>
          </a:xfrm>
          <a:prstGeom prst="rect">
            <a:avLst/>
          </a:prstGeom>
        </p:spPr>
        <p:txBody>
          <a:bodyPr>
            <a:spAutoFit/>
          </a:bodyPr>
          <a:lstStyle/>
          <a:p>
            <a:r>
              <a:rPr lang="en-US" altLang="zh-CN" sz="2400" b="1" dirty="0" smtClean="0"/>
              <a:t>TextCNN</a:t>
            </a:r>
          </a:p>
          <a:p>
            <a:r>
              <a:rPr lang="zh-CN" altLang="en-US" sz="2400" dirty="0" smtClean="0">
                <a:solidFill>
                  <a:srgbClr val="92D050"/>
                </a:solidFill>
              </a:rPr>
              <a:t>池化</a:t>
            </a:r>
            <a:r>
              <a:rPr lang="en-US" altLang="zh-CN" sz="2400" dirty="0" smtClean="0">
                <a:solidFill>
                  <a:srgbClr val="92D050"/>
                </a:solidFill>
              </a:rPr>
              <a:t>(pooling)</a:t>
            </a:r>
          </a:p>
          <a:p>
            <a:pPr marL="800100" lvl="1" indent="-342900">
              <a:buAutoNum type="arabicPeriod"/>
            </a:pPr>
            <a:r>
              <a:rPr lang="en-US" altLang="zh-CN" dirty="0" smtClean="0"/>
              <a:t>Max pooling </a:t>
            </a:r>
            <a:endParaRPr lang="en-US" altLang="zh-CN" dirty="0"/>
          </a:p>
          <a:p>
            <a:pPr marL="800100" lvl="1" indent="-342900">
              <a:buAutoNum type="arabicPeriod"/>
            </a:pPr>
            <a:r>
              <a:rPr lang="en-US" altLang="zh-CN" dirty="0" smtClean="0"/>
              <a:t>Average pooling</a:t>
            </a:r>
            <a:r>
              <a:rPr lang="zh-CN" altLang="en-US" dirty="0" smtClean="0"/>
              <a:t>。</a:t>
            </a:r>
            <a:endParaRPr lang="en-US" altLang="zh-CN" dirty="0" smtClean="0"/>
          </a:p>
          <a:p>
            <a:pPr marL="800100" lvl="1" indent="-342900">
              <a:buAutoNum type="arabicPeriod"/>
            </a:pPr>
            <a:r>
              <a:rPr lang="en-US" altLang="zh-CN" dirty="0" smtClean="0"/>
              <a:t>K-max pooling</a:t>
            </a:r>
            <a:r>
              <a:rPr lang="zh-CN" altLang="en-US" dirty="0" smtClean="0"/>
              <a:t>。</a:t>
            </a:r>
            <a:endParaRPr lang="en-US" altLang="zh-CN" dirty="0" smtClean="0"/>
          </a:p>
          <a:p>
            <a:pPr marL="800100" lvl="1" indent="-342900">
              <a:buAutoNum type="arabicPeriod"/>
            </a:pPr>
            <a:r>
              <a:rPr lang="en-US" altLang="zh-CN" dirty="0"/>
              <a:t>Chunk-</a:t>
            </a:r>
            <a:r>
              <a:rPr lang="en-US" altLang="zh-CN" dirty="0" err="1"/>
              <a:t>MaxPooling</a:t>
            </a:r>
            <a:endParaRPr lang="en-US" altLang="zh-CN" dirty="0" smtClean="0"/>
          </a:p>
          <a:p>
            <a:pPr marL="800100" lvl="1" indent="-342900">
              <a:buAutoNum type="arabicPeriod"/>
            </a:pPr>
            <a:endParaRPr lang="zh-CN" altLang="en-US" dirty="0"/>
          </a:p>
        </p:txBody>
      </p:sp>
    </p:spTree>
    <p:extLst>
      <p:ext uri="{BB962C8B-B14F-4D97-AF65-F5344CB8AC3E}">
        <p14:creationId xmlns:p14="http://schemas.microsoft.com/office/powerpoint/2010/main" val="104495507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卷积神经网络</a:t>
            </a:r>
            <a:r>
              <a:rPr lang="en-US" altLang="zh-CN"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基本网络模型</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026" name="Picture 2" descr="https://img-blog.csdnimg.cn/20181218201130985.png?x-oss-process=image/watermark,type_ZmFuZ3poZW5naGVpdGk,shadow_10,text_aHR0cHM6Ly9ibG9nLmNzZG4ubmV0L3BpcGlzb3JyeQ==,size_16,color_FFFFFF,t_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1846" y="1113315"/>
            <a:ext cx="5582431" cy="550955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43691" y="1315891"/>
            <a:ext cx="6096000" cy="1107996"/>
          </a:xfrm>
          <a:prstGeom prst="rect">
            <a:avLst/>
          </a:prstGeom>
        </p:spPr>
        <p:txBody>
          <a:bodyPr>
            <a:spAutoFit/>
          </a:bodyPr>
          <a:lstStyle/>
          <a:p>
            <a:r>
              <a:rPr lang="en-US" altLang="zh-CN" sz="2400" b="1" dirty="0" smtClean="0"/>
              <a:t>TextCNN</a:t>
            </a:r>
          </a:p>
          <a:p>
            <a:r>
              <a:rPr lang="zh-CN" altLang="en-US" sz="2400" dirty="0" smtClean="0">
                <a:solidFill>
                  <a:srgbClr val="92D050"/>
                </a:solidFill>
              </a:rPr>
              <a:t>全连接层</a:t>
            </a:r>
            <a:endParaRPr lang="en-US" altLang="zh-CN" sz="2400" dirty="0" smtClean="0">
              <a:solidFill>
                <a:srgbClr val="92D050"/>
              </a:solidFill>
            </a:endParaRPr>
          </a:p>
          <a:p>
            <a:pPr marL="800100" lvl="1" indent="-342900">
              <a:buAutoNum type="arabicPeriod"/>
            </a:pPr>
            <a:r>
              <a:rPr lang="en-US" altLang="zh-CN" dirty="0" err="1" smtClean="0"/>
              <a:t>Softmax</a:t>
            </a:r>
            <a:r>
              <a:rPr lang="zh-CN" altLang="en-US" dirty="0"/>
              <a:t>分类</a:t>
            </a:r>
          </a:p>
        </p:txBody>
      </p:sp>
    </p:spTree>
    <p:extLst>
      <p:ext uri="{BB962C8B-B14F-4D97-AF65-F5344CB8AC3E}">
        <p14:creationId xmlns:p14="http://schemas.microsoft.com/office/powerpoint/2010/main" val="40280443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sym typeface="+mn-ea"/>
              </a:rPr>
              <a:t>卷积层</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E456170F-19C7-493F-9921-789D4BA8EF18}"/>
                  </a:ext>
                </a:extLst>
              </p:cNvPr>
              <p:cNvSpPr/>
              <p:nvPr/>
            </p:nvSpPr>
            <p:spPr>
              <a:xfrm>
                <a:off x="961622" y="1249999"/>
                <a:ext cx="10080846" cy="1200329"/>
              </a:xfrm>
              <a:prstGeom prst="rect">
                <a:avLst/>
              </a:prstGeom>
            </p:spPr>
            <p:txBody>
              <a:bodyPr wrap="square">
                <a:spAutoFit/>
              </a:bodyPr>
              <a:lstStyle/>
              <a:p>
                <a:r>
                  <a:rPr lang="zh-CN" altLang="zh-CN" sz="2400" dirty="0">
                    <a:solidFill>
                      <a:srgbClr val="000000"/>
                    </a:solidFill>
                    <a:cs typeface="Times New Roman" panose="02020603050405020304" pitchFamily="18" charset="0"/>
                  </a:rPr>
                  <a:t>在深度学习中，上述过程中的矩阵</a:t>
                </a:r>
                <a14:m>
                  <m:oMath xmlns:m="http://schemas.openxmlformats.org/officeDocument/2006/math">
                    <m:r>
                      <a:rPr lang="en-US" altLang="zh-CN" sz="2400" b="1"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𝑨</m:t>
                    </m:r>
                  </m:oMath>
                </a14:m>
                <a:r>
                  <a:rPr lang="zh-CN" altLang="zh-CN" sz="2400" dirty="0">
                    <a:solidFill>
                      <a:srgbClr val="000000"/>
                    </a:solidFill>
                    <a:cs typeface="Times New Roman" panose="02020603050405020304" pitchFamily="18" charset="0"/>
                  </a:rPr>
                  <a:t>通常对应</a:t>
                </a:r>
                <a:r>
                  <a:rPr lang="zh-CN" altLang="zh-CN" sz="2400" dirty="0">
                    <a:solidFill>
                      <a:schemeClr val="accent6"/>
                    </a:solidFill>
                    <a:cs typeface="Times New Roman" panose="02020603050405020304" pitchFamily="18" charset="0"/>
                  </a:rPr>
                  <a:t>样本数据矩阵</a:t>
                </a:r>
                <a:r>
                  <a:rPr lang="zh-CN" altLang="zh-CN" sz="2400" dirty="0">
                    <a:solidFill>
                      <a:srgbClr val="000000"/>
                    </a:solidFill>
                    <a:cs typeface="Times New Roman" panose="02020603050405020304" pitchFamily="18" charset="0"/>
                  </a:rPr>
                  <a:t>，矩阵</a:t>
                </a:r>
                <a14:m>
                  <m:oMath xmlns:m="http://schemas.openxmlformats.org/officeDocument/2006/math">
                    <m:r>
                      <a:rPr lang="en-US" altLang="zh-CN" sz="2400" b="1"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𝑩</m:t>
                    </m:r>
                  </m:oMath>
                </a14:m>
                <a:r>
                  <a:rPr lang="zh-CN" altLang="zh-CN" sz="2400" dirty="0">
                    <a:solidFill>
                      <a:srgbClr val="000000"/>
                    </a:solidFill>
                    <a:cs typeface="Times New Roman" panose="02020603050405020304" pitchFamily="18" charset="0"/>
                  </a:rPr>
                  <a:t>称之为</a:t>
                </a:r>
                <a:r>
                  <a:rPr lang="zh-CN" altLang="zh-CN" sz="2400" dirty="0">
                    <a:solidFill>
                      <a:schemeClr val="accent6"/>
                    </a:solidFill>
                    <a:cs typeface="Times New Roman" panose="02020603050405020304" pitchFamily="18" charset="0"/>
                  </a:rPr>
                  <a:t>卷积核</a:t>
                </a:r>
                <a:r>
                  <a:rPr lang="zh-CN" altLang="zh-CN" sz="2400" dirty="0">
                    <a:solidFill>
                      <a:srgbClr val="000000"/>
                    </a:solidFill>
                    <a:cs typeface="Times New Roman" panose="02020603050405020304" pitchFamily="18" charset="0"/>
                  </a:rPr>
                  <a:t>，若使用同一个卷积核对整个数据矩阵进行卷积，则可得到原始数据矩阵的一个</a:t>
                </a:r>
                <a:r>
                  <a:rPr lang="zh-CN" altLang="zh-CN" sz="2400" dirty="0">
                    <a:solidFill>
                      <a:schemeClr val="accent6"/>
                    </a:solidFill>
                    <a:cs typeface="Times New Roman" panose="02020603050405020304" pitchFamily="18" charset="0"/>
                  </a:rPr>
                  <a:t>特征矩阵</a:t>
                </a:r>
                <a14:m>
                  <m:oMath xmlns:m="http://schemas.openxmlformats.org/officeDocument/2006/math">
                    <m:r>
                      <a:rPr lang="en-US" altLang="zh-CN" sz="2400" b="1"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𝑪</m:t>
                    </m:r>
                  </m:oMath>
                </a14:m>
                <a:r>
                  <a:rPr lang="zh-CN" altLang="zh-CN" sz="2400" dirty="0">
                    <a:solidFill>
                      <a:srgbClr val="000000"/>
                    </a:solidFill>
                    <a:cs typeface="Times New Roman" panose="02020603050405020304" pitchFamily="18" charset="0"/>
                  </a:rPr>
                  <a:t>。</a:t>
                </a:r>
                <a:endParaRPr lang="zh-CN" altLang="en-US" sz="2400" dirty="0"/>
              </a:p>
            </p:txBody>
          </p:sp>
        </mc:Choice>
        <mc:Fallback xmlns="">
          <p:sp>
            <p:nvSpPr>
              <p:cNvPr id="6" name="矩形 5">
                <a:extLst>
                  <a:ext uri="{FF2B5EF4-FFF2-40B4-BE49-F238E27FC236}">
                    <a16:creationId xmlns:a16="http://schemas.microsoft.com/office/drawing/2014/main" id="{E456170F-19C7-493F-9921-789D4BA8EF18}"/>
                  </a:ext>
                </a:extLst>
              </p:cNvPr>
              <p:cNvSpPr>
                <a:spLocks noRot="1" noChangeAspect="1" noMove="1" noResize="1" noEditPoints="1" noAdjustHandles="1" noChangeArrowheads="1" noChangeShapeType="1" noTextEdit="1"/>
              </p:cNvSpPr>
              <p:nvPr/>
            </p:nvSpPr>
            <p:spPr>
              <a:xfrm>
                <a:off x="961622" y="1249999"/>
                <a:ext cx="10080846" cy="1200329"/>
              </a:xfrm>
              <a:prstGeom prst="rect">
                <a:avLst/>
              </a:prstGeom>
              <a:blipFill>
                <a:blip r:embed="rId3"/>
                <a:stretch>
                  <a:fillRect l="-968" t="-3553" r="-665" b="-111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7DD874B0-2E36-468F-B561-0B30620C05C6}"/>
                  </a:ext>
                </a:extLst>
              </p:cNvPr>
              <p:cNvSpPr/>
              <p:nvPr/>
            </p:nvSpPr>
            <p:spPr>
              <a:xfrm>
                <a:off x="1007096" y="2774258"/>
                <a:ext cx="10000538" cy="461665"/>
              </a:xfrm>
              <a:prstGeom prst="rect">
                <a:avLst/>
              </a:prstGeom>
            </p:spPr>
            <p:txBody>
              <a:bodyPr wrap="square">
                <a:spAutoFit/>
              </a:bodyPr>
              <a:lstStyle/>
              <a:p>
                <a:r>
                  <a:rPr lang="zh-CN" altLang="zh-CN" sz="2400" dirty="0">
                    <a:solidFill>
                      <a:schemeClr val="tx1"/>
                    </a:solidFill>
                    <a:effectLst/>
                  </a:rPr>
                  <a:t>完成整个数据矩阵的卷积操作便可求得一个大小为</a:t>
                </a:r>
                <a14:m>
                  <m:oMath xmlns:m="http://schemas.openxmlformats.org/officeDocument/2006/math">
                    <m:r>
                      <a:rPr lang="en-US" altLang="zh-CN" sz="2400" b="0" i="1">
                        <a:solidFill>
                          <a:schemeClr val="tx1"/>
                        </a:solidFill>
                        <a:effectLst/>
                        <a:latin typeface="Cambria Math" panose="02040503050406030204" pitchFamily="18" charset="0"/>
                      </a:rPr>
                      <m:t>3×3</m:t>
                    </m:r>
                  </m:oMath>
                </a14:m>
                <a:r>
                  <a:rPr lang="zh-CN" altLang="zh-CN" sz="2400" dirty="0">
                    <a:solidFill>
                      <a:schemeClr val="tx1"/>
                    </a:solidFill>
                    <a:effectLst/>
                  </a:rPr>
                  <a:t>的特征矩阵</a:t>
                </a:r>
                <a14:m>
                  <m:oMath xmlns:m="http://schemas.openxmlformats.org/officeDocument/2006/math">
                    <m:r>
                      <a:rPr lang="en-US" altLang="zh-CN" sz="2400" b="0" i="1">
                        <a:solidFill>
                          <a:schemeClr val="tx1"/>
                        </a:solidFill>
                        <a:effectLst/>
                        <a:latin typeface="Cambria Math" panose="02040503050406030204" pitchFamily="18" charset="0"/>
                      </a:rPr>
                      <m:t>𝐶</m:t>
                    </m:r>
                  </m:oMath>
                </a14:m>
                <a:r>
                  <a:rPr lang="zh-CN" altLang="en-US" sz="2400" dirty="0">
                    <a:solidFill>
                      <a:schemeClr val="tx1"/>
                    </a:solidFill>
                    <a:effectLst/>
                  </a:rPr>
                  <a:t>：</a:t>
                </a:r>
              </a:p>
            </p:txBody>
          </p:sp>
        </mc:Choice>
        <mc:Fallback xmlns="">
          <p:sp>
            <p:nvSpPr>
              <p:cNvPr id="10" name="矩形 9">
                <a:extLst>
                  <a:ext uri="{FF2B5EF4-FFF2-40B4-BE49-F238E27FC236}">
                    <a16:creationId xmlns:a16="http://schemas.microsoft.com/office/drawing/2014/main" id="{7DD874B0-2E36-468F-B561-0B30620C05C6}"/>
                  </a:ext>
                </a:extLst>
              </p:cNvPr>
              <p:cNvSpPr>
                <a:spLocks noRot="1" noChangeAspect="1" noMove="1" noResize="1" noEditPoints="1" noAdjustHandles="1" noChangeArrowheads="1" noChangeShapeType="1" noTextEdit="1"/>
              </p:cNvSpPr>
              <p:nvPr/>
            </p:nvSpPr>
            <p:spPr>
              <a:xfrm>
                <a:off x="1007096" y="2774258"/>
                <a:ext cx="10000538" cy="461665"/>
              </a:xfrm>
              <a:prstGeom prst="rect">
                <a:avLst/>
              </a:prstGeom>
              <a:blipFill>
                <a:blip r:embed="rId4"/>
                <a:stretch>
                  <a:fillRect l="-914" t="-9211" b="-30263"/>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A44B31C7-F83B-4139-A3F0-0EA644B467F2}"/>
              </a:ext>
            </a:extLst>
          </p:cNvPr>
          <p:cNvPicPr>
            <a:picLocks noChangeAspect="1"/>
          </p:cNvPicPr>
          <p:nvPr/>
        </p:nvPicPr>
        <p:blipFill>
          <a:blip r:embed="rId5"/>
          <a:stretch>
            <a:fillRect/>
          </a:stretch>
        </p:blipFill>
        <p:spPr>
          <a:xfrm>
            <a:off x="457200" y="3780009"/>
            <a:ext cx="11221328" cy="1453843"/>
          </a:xfrm>
          <a:prstGeom prst="rect">
            <a:avLst/>
          </a:prstGeom>
        </p:spPr>
      </p:pic>
    </p:spTree>
    <p:extLst>
      <p:ext uri="{BB962C8B-B14F-4D97-AF65-F5344CB8AC3E}">
        <p14:creationId xmlns:p14="http://schemas.microsoft.com/office/powerpoint/2010/main" val="4533389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sym typeface="+mn-ea"/>
              </a:rPr>
              <a:t>卷积层</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3CABD851-86DB-491E-BF20-0EC84DB9745C}"/>
                  </a:ext>
                </a:extLst>
              </p:cNvPr>
              <p:cNvSpPr/>
              <p:nvPr/>
            </p:nvSpPr>
            <p:spPr>
              <a:xfrm>
                <a:off x="761366" y="1688093"/>
                <a:ext cx="10529298" cy="1290610"/>
              </a:xfrm>
              <a:prstGeom prst="rect">
                <a:avLst/>
              </a:prstGeom>
            </p:spPr>
            <p:txBody>
              <a:bodyPr wrap="square">
                <a:spAutoFit/>
              </a:bodyPr>
              <a:lstStyle/>
              <a:p>
                <a:pPr>
                  <a:lnSpc>
                    <a:spcPct val="110000"/>
                  </a:lnSpc>
                </a:pPr>
                <a:r>
                  <a:rPr lang="zh-CN" altLang="zh-CN" sz="2400" dirty="0">
                    <a:solidFill>
                      <a:srgbClr val="000000"/>
                    </a:solidFill>
                    <a:cs typeface="Times New Roman" panose="02020603050405020304" pitchFamily="18" charset="0"/>
                  </a:rPr>
                  <a:t>事实上，卷积核每次移动的单位可设定为不同长度，这一长度称之为</a:t>
                </a:r>
                <a:r>
                  <a:rPr lang="zh-CN" altLang="zh-CN" sz="2400" b="1" dirty="0">
                    <a:solidFill>
                      <a:schemeClr val="accent6"/>
                    </a:solidFill>
                    <a:cs typeface="Times New Roman" panose="02020603050405020304" pitchFamily="18" charset="0"/>
                  </a:rPr>
                  <a:t>步长</a:t>
                </a:r>
                <a:r>
                  <a:rPr lang="zh-CN" altLang="zh-CN" sz="2400" b="1" dirty="0">
                    <a:solidFill>
                      <a:srgbClr val="000000"/>
                    </a:solidFill>
                    <a:cs typeface="Times New Roman" panose="02020603050405020304" pitchFamily="18" charset="0"/>
                  </a:rPr>
                  <a:t>（</a:t>
                </a:r>
                <a:r>
                  <a:rPr lang="en-US" altLang="zh-CN" sz="2400" b="1" dirty="0">
                    <a:solidFill>
                      <a:srgbClr val="000000"/>
                    </a:solidFill>
                    <a:cs typeface="Times New Roman" panose="02020603050405020304" pitchFamily="18" charset="0"/>
                  </a:rPr>
                  <a:t>stride</a:t>
                </a:r>
                <a:r>
                  <a:rPr lang="zh-CN" altLang="zh-CN" sz="2400" b="1" dirty="0">
                    <a:solidFill>
                      <a:srgbClr val="000000"/>
                    </a:solidFill>
                    <a:cs typeface="Times New Roman" panose="02020603050405020304" pitchFamily="18" charset="0"/>
                  </a:rPr>
                  <a:t>）</a:t>
                </a:r>
                <a:r>
                  <a:rPr lang="zh-CN" altLang="en-US" sz="2400" b="1" dirty="0">
                    <a:solidFill>
                      <a:srgbClr val="000000"/>
                    </a:solidFill>
                    <a:cs typeface="Times New Roman" panose="02020603050405020304" pitchFamily="18" charset="0"/>
                  </a:rPr>
                  <a:t>。</a:t>
                </a:r>
                <a:r>
                  <a:rPr lang="zh-CN" altLang="zh-CN" sz="2400" dirty="0">
                    <a:solidFill>
                      <a:srgbClr val="000000"/>
                    </a:solidFill>
                    <a:cs typeface="Times New Roman" panose="02020603050405020304" pitchFamily="18" charset="0"/>
                  </a:rPr>
                  <a:t>例如</a:t>
                </a:r>
                <a:r>
                  <a:rPr lang="zh-CN" altLang="en-US" sz="2400" dirty="0">
                    <a:solidFill>
                      <a:srgbClr val="000000"/>
                    </a:solidFill>
                    <a:cs typeface="Times New Roman" panose="02020603050405020304" pitchFamily="18" charset="0"/>
                  </a:rPr>
                  <a:t>以上我们所讲</a:t>
                </a:r>
                <a:r>
                  <a:rPr lang="zh-CN" altLang="zh-CN" sz="2400" dirty="0">
                    <a:solidFill>
                      <a:srgbClr val="000000"/>
                    </a:solidFill>
                    <a:cs typeface="Times New Roman" panose="02020603050405020304" pitchFamily="18" charset="0"/>
                  </a:rPr>
                  <a:t>卷积</a:t>
                </a:r>
                <a:r>
                  <a:rPr lang="zh-CN" altLang="en-US" sz="2400" dirty="0">
                    <a:solidFill>
                      <a:srgbClr val="000000"/>
                    </a:solidFill>
                    <a:cs typeface="Times New Roman" panose="02020603050405020304" pitchFamily="18" charset="0"/>
                  </a:rPr>
                  <a:t>操作</a:t>
                </a:r>
                <a:r>
                  <a:rPr lang="zh-CN" altLang="zh-CN" sz="2400" dirty="0">
                    <a:solidFill>
                      <a:srgbClr val="000000"/>
                    </a:solidFill>
                    <a:cs typeface="Times New Roman" panose="02020603050405020304" pitchFamily="18" charset="0"/>
                  </a:rPr>
                  <a:t>步长为</a:t>
                </a:r>
                <a:r>
                  <a:rPr lang="en-US" altLang="zh-CN" sz="2400" dirty="0">
                    <a:solidFill>
                      <a:srgbClr val="000000"/>
                    </a:solidFill>
                    <a:cs typeface="Times New Roman" panose="02020603050405020304" pitchFamily="18" charset="0"/>
                  </a:rPr>
                  <a:t>1</a:t>
                </a:r>
                <a:r>
                  <a:rPr lang="zh-CN" altLang="zh-CN" sz="2400" dirty="0">
                    <a:solidFill>
                      <a:srgbClr val="000000"/>
                    </a:solidFill>
                    <a:cs typeface="Times New Roman" panose="02020603050405020304" pitchFamily="18" charset="0"/>
                  </a:rPr>
                  <a:t>，若设置该过程中的卷积步长为</a:t>
                </a:r>
                <a:r>
                  <a:rPr lang="en-US" altLang="zh-CN" sz="2400" dirty="0">
                    <a:solidFill>
                      <a:srgbClr val="000000"/>
                    </a:solidFill>
                    <a:cs typeface="Times New Roman" panose="02020603050405020304" pitchFamily="18" charset="0"/>
                  </a:rPr>
                  <a:t>2</a:t>
                </a:r>
                <a:r>
                  <a:rPr lang="zh-CN" altLang="zh-CN" sz="2400" dirty="0">
                    <a:solidFill>
                      <a:srgbClr val="000000"/>
                    </a:solidFill>
                    <a:cs typeface="Times New Roman" panose="02020603050405020304" pitchFamily="18" charset="0"/>
                  </a:rPr>
                  <a:t>，则所得到的特征矩阵大小为</a:t>
                </a:r>
                <a14:m>
                  <m:oMath xmlns:m="http://schemas.openxmlformats.org/officeDocument/2006/math">
                    <m:r>
                      <a:rPr lang="en-US" altLang="zh-CN" sz="2400">
                        <a:solidFill>
                          <a:srgbClr val="000000"/>
                        </a:solidFill>
                        <a:latin typeface="Cambria Math" panose="02040503050406030204" pitchFamily="18" charset="0"/>
                        <a:ea typeface="宋体" panose="02010600030101010101" pitchFamily="2" charset="-122"/>
                        <a:cs typeface="Times New Roman" panose="02020603050405020304" pitchFamily="18" charset="0"/>
                      </a:rPr>
                      <m:t>2</m:t>
                    </m:r>
                    <m:r>
                      <a:rPr lang="en-US" altLang="zh-CN" sz="24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×2</m:t>
                    </m:r>
                  </m:oMath>
                </a14:m>
                <a:r>
                  <a:rPr lang="zh-CN" altLang="zh-CN" sz="2400" dirty="0">
                    <a:solidFill>
                      <a:srgbClr val="000000"/>
                    </a:solidFill>
                    <a:cs typeface="Times New Roman" panose="02020603050405020304" pitchFamily="18" charset="0"/>
                  </a:rPr>
                  <a:t>。</a:t>
                </a:r>
                <a:endParaRPr lang="zh-CN" altLang="en-US" sz="2400" dirty="0"/>
              </a:p>
            </p:txBody>
          </p:sp>
        </mc:Choice>
        <mc:Fallback xmlns="">
          <p:sp>
            <p:nvSpPr>
              <p:cNvPr id="7" name="矩形 6">
                <a:extLst>
                  <a:ext uri="{FF2B5EF4-FFF2-40B4-BE49-F238E27FC236}">
                    <a16:creationId xmlns:a16="http://schemas.microsoft.com/office/drawing/2014/main" id="{3CABD851-86DB-491E-BF20-0EC84DB9745C}"/>
                  </a:ext>
                </a:extLst>
              </p:cNvPr>
              <p:cNvSpPr>
                <a:spLocks noRot="1" noChangeAspect="1" noMove="1" noResize="1" noEditPoints="1" noAdjustHandles="1" noChangeArrowheads="1" noChangeShapeType="1" noTextEdit="1"/>
              </p:cNvSpPr>
              <p:nvPr/>
            </p:nvSpPr>
            <p:spPr>
              <a:xfrm>
                <a:off x="761366" y="1688093"/>
                <a:ext cx="10529298" cy="1290610"/>
              </a:xfrm>
              <a:prstGeom prst="rect">
                <a:avLst/>
              </a:prstGeom>
              <a:blipFill>
                <a:blip r:embed="rId3"/>
                <a:stretch>
                  <a:fillRect l="-926" t="-1887" b="-10377"/>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124DB343-8E0F-4CBC-A5D7-864910708E42}"/>
              </a:ext>
            </a:extLst>
          </p:cNvPr>
          <p:cNvSpPr/>
          <p:nvPr/>
        </p:nvSpPr>
        <p:spPr>
          <a:xfrm>
            <a:off x="761365" y="3519074"/>
            <a:ext cx="11057177" cy="1311128"/>
          </a:xfrm>
          <a:prstGeom prst="rect">
            <a:avLst/>
          </a:prstGeom>
        </p:spPr>
        <p:txBody>
          <a:bodyPr wrap="square">
            <a:spAutoFit/>
          </a:bodyPr>
          <a:lstStyle/>
          <a:p>
            <a:pPr>
              <a:lnSpc>
                <a:spcPct val="110000"/>
              </a:lnSpc>
            </a:pPr>
            <a:r>
              <a:rPr lang="zh-CN" altLang="zh-CN" sz="2400" dirty="0">
                <a:solidFill>
                  <a:srgbClr val="000000"/>
                </a:solidFill>
                <a:cs typeface="Times New Roman" panose="02020603050405020304" pitchFamily="18" charset="0"/>
              </a:rPr>
              <a:t>在实际操作中，步长越大，卷积操作所得到的特征矩阵越小，并且数据矩阵边界上的元素对特征矩阵的贡献较小，即</a:t>
            </a:r>
            <a:r>
              <a:rPr lang="zh-CN" altLang="zh-CN" sz="2400" dirty="0">
                <a:solidFill>
                  <a:srgbClr val="FF0000"/>
                </a:solidFill>
                <a:cs typeface="Times New Roman" panose="02020603050405020304" pitchFamily="18" charset="0"/>
              </a:rPr>
              <a:t>丢失部分边界信息</a:t>
            </a:r>
            <a:r>
              <a:rPr lang="zh-CN" altLang="zh-CN" sz="2400" dirty="0">
                <a:solidFill>
                  <a:srgbClr val="000000"/>
                </a:solidFill>
                <a:cs typeface="Times New Roman" panose="02020603050405020304" pitchFamily="18" charset="0"/>
              </a:rPr>
              <a:t>，为解决这些问题，通常会为原始数据填补上一圈或几圈元素，这一操作称之为</a:t>
            </a:r>
            <a:r>
              <a:rPr lang="zh-CN" altLang="zh-CN" sz="2400" b="1" dirty="0">
                <a:solidFill>
                  <a:schemeClr val="accent6"/>
                </a:solidFill>
                <a:cs typeface="Times New Roman" panose="02020603050405020304" pitchFamily="18" charset="0"/>
              </a:rPr>
              <a:t>填充</a:t>
            </a:r>
            <a:r>
              <a:rPr lang="zh-CN" altLang="zh-CN" sz="2400" b="1" dirty="0">
                <a:solidFill>
                  <a:srgbClr val="000000"/>
                </a:solidFill>
                <a:cs typeface="Times New Roman" panose="02020603050405020304" pitchFamily="18" charset="0"/>
              </a:rPr>
              <a:t>（</a:t>
            </a:r>
            <a:r>
              <a:rPr lang="en-US" altLang="zh-CN" sz="2400" b="1" dirty="0">
                <a:solidFill>
                  <a:srgbClr val="000000"/>
                </a:solidFill>
                <a:cs typeface="Times New Roman" panose="02020603050405020304" pitchFamily="18" charset="0"/>
              </a:rPr>
              <a:t>padding</a:t>
            </a:r>
            <a:r>
              <a:rPr lang="zh-CN" altLang="zh-CN" sz="2400" b="1" dirty="0">
                <a:solidFill>
                  <a:srgbClr val="000000"/>
                </a:solidFill>
                <a:cs typeface="Times New Roman" panose="02020603050405020304" pitchFamily="18" charset="0"/>
              </a:rPr>
              <a:t>）</a:t>
            </a:r>
            <a:endParaRPr lang="zh-CN" altLang="en-US" sz="2400" dirty="0"/>
          </a:p>
        </p:txBody>
      </p:sp>
    </p:spTree>
    <p:extLst>
      <p:ext uri="{BB962C8B-B14F-4D97-AF65-F5344CB8AC3E}">
        <p14:creationId xmlns:p14="http://schemas.microsoft.com/office/powerpoint/2010/main" val="31222212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sym typeface="+mn-ea"/>
              </a:rPr>
              <a:t>卷积层</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 name="矩形 4">
            <a:extLst>
              <a:ext uri="{FF2B5EF4-FFF2-40B4-BE49-F238E27FC236}">
                <a16:creationId xmlns:a16="http://schemas.microsoft.com/office/drawing/2014/main" id="{3E2CD003-F8E9-44F1-8A90-5183AE9353F9}"/>
              </a:ext>
            </a:extLst>
          </p:cNvPr>
          <p:cNvSpPr/>
          <p:nvPr/>
        </p:nvSpPr>
        <p:spPr>
          <a:xfrm>
            <a:off x="733479" y="1532809"/>
            <a:ext cx="10613789" cy="830997"/>
          </a:xfrm>
          <a:prstGeom prst="rect">
            <a:avLst/>
          </a:prstGeom>
        </p:spPr>
        <p:txBody>
          <a:bodyPr wrap="square">
            <a:spAutoFit/>
          </a:bodyPr>
          <a:lstStyle/>
          <a:p>
            <a:r>
              <a:rPr lang="zh-CN" altLang="zh-CN" sz="2400" dirty="0">
                <a:solidFill>
                  <a:srgbClr val="000000"/>
                </a:solidFill>
                <a:cs typeface="Times New Roman" panose="02020603050405020304" pitchFamily="18" charset="0"/>
              </a:rPr>
              <a:t>填充的</a:t>
            </a:r>
            <a:r>
              <a:rPr lang="zh-CN" altLang="zh-CN" sz="2400" b="1" dirty="0">
                <a:solidFill>
                  <a:schemeClr val="accent6"/>
                </a:solidFill>
                <a:cs typeface="Times New Roman" panose="02020603050405020304" pitchFamily="18" charset="0"/>
              </a:rPr>
              <a:t>圈数</a:t>
            </a:r>
            <a:r>
              <a:rPr lang="zh-CN" altLang="zh-CN" sz="2400" dirty="0">
                <a:solidFill>
                  <a:srgbClr val="000000"/>
                </a:solidFill>
                <a:cs typeface="Times New Roman" panose="02020603050405020304" pitchFamily="18" charset="0"/>
              </a:rPr>
              <a:t>和填充的</a:t>
            </a:r>
            <a:r>
              <a:rPr lang="zh-CN" altLang="zh-CN" sz="2400" b="1" dirty="0">
                <a:solidFill>
                  <a:schemeClr val="accent6"/>
                </a:solidFill>
                <a:cs typeface="Times New Roman" panose="02020603050405020304" pitchFamily="18" charset="0"/>
              </a:rPr>
              <a:t>元素取值</a:t>
            </a:r>
            <a:r>
              <a:rPr lang="zh-CN" altLang="zh-CN" sz="2400" dirty="0">
                <a:solidFill>
                  <a:srgbClr val="000000"/>
                </a:solidFill>
                <a:cs typeface="Times New Roman" panose="02020603050405020304" pitchFamily="18" charset="0"/>
              </a:rPr>
              <a:t>并无固定标准，但最常用的填充方式是为数据矩阵填充</a:t>
            </a:r>
            <a:r>
              <a:rPr lang="zh-CN" altLang="zh-CN" sz="2400" b="1" dirty="0">
                <a:solidFill>
                  <a:schemeClr val="accent6"/>
                </a:solidFill>
                <a:cs typeface="Times New Roman" panose="02020603050405020304" pitchFamily="18" charset="0"/>
              </a:rPr>
              <a:t>一圈或几圈</a:t>
            </a:r>
            <a:r>
              <a:rPr lang="en-US" altLang="zh-CN" sz="2400" b="1" dirty="0">
                <a:solidFill>
                  <a:schemeClr val="accent6"/>
                </a:solidFill>
                <a:cs typeface="Times New Roman" panose="02020603050405020304" pitchFamily="18" charset="0"/>
              </a:rPr>
              <a:t>0</a:t>
            </a:r>
            <a:r>
              <a:rPr lang="zh-CN" altLang="zh-CN" sz="2400" b="1" dirty="0">
                <a:solidFill>
                  <a:schemeClr val="accent6"/>
                </a:solidFill>
                <a:cs typeface="Times New Roman" panose="02020603050405020304" pitchFamily="18" charset="0"/>
              </a:rPr>
              <a:t>元素</a:t>
            </a:r>
            <a:r>
              <a:rPr lang="zh-CN" altLang="zh-CN" sz="2400" dirty="0">
                <a:solidFill>
                  <a:srgbClr val="000000"/>
                </a:solidFill>
                <a:cs typeface="Times New Roman" panose="02020603050405020304" pitchFamily="18" charset="0"/>
              </a:rPr>
              <a:t>。</a:t>
            </a:r>
            <a:r>
              <a:rPr lang="zh-CN" altLang="en-US" sz="2400" dirty="0">
                <a:solidFill>
                  <a:srgbClr val="000000"/>
                </a:solidFill>
                <a:cs typeface="Times New Roman" panose="02020603050405020304" pitchFamily="18" charset="0"/>
              </a:rPr>
              <a:t>如下图为填充后卷积操作：</a:t>
            </a:r>
            <a:endParaRPr lang="zh-CN" altLang="en-US" sz="2400" dirty="0"/>
          </a:p>
        </p:txBody>
      </p:sp>
      <p:pic>
        <p:nvPicPr>
          <p:cNvPr id="6" name="图片 5">
            <a:extLst>
              <a:ext uri="{FF2B5EF4-FFF2-40B4-BE49-F238E27FC236}">
                <a16:creationId xmlns:a16="http://schemas.microsoft.com/office/drawing/2014/main" id="{4CBBAD27-67D2-4E1E-9925-B085098BEEAB}"/>
              </a:ext>
            </a:extLst>
          </p:cNvPr>
          <p:cNvPicPr>
            <a:picLocks noChangeAspect="1"/>
          </p:cNvPicPr>
          <p:nvPr/>
        </p:nvPicPr>
        <p:blipFill>
          <a:blip r:embed="rId3"/>
          <a:stretch>
            <a:fillRect/>
          </a:stretch>
        </p:blipFill>
        <p:spPr>
          <a:xfrm>
            <a:off x="3166649" y="2417372"/>
            <a:ext cx="5946748" cy="1854183"/>
          </a:xfrm>
          <a:prstGeom prst="rect">
            <a:avLst/>
          </a:prstGeom>
        </p:spPr>
      </p:pic>
      <p:pic>
        <p:nvPicPr>
          <p:cNvPr id="9" name="图片 8">
            <a:extLst>
              <a:ext uri="{FF2B5EF4-FFF2-40B4-BE49-F238E27FC236}">
                <a16:creationId xmlns:a16="http://schemas.microsoft.com/office/drawing/2014/main" id="{9224A2DA-5624-495D-867B-9502F9C982A5}"/>
              </a:ext>
            </a:extLst>
          </p:cNvPr>
          <p:cNvPicPr>
            <a:picLocks noChangeAspect="1"/>
          </p:cNvPicPr>
          <p:nvPr/>
        </p:nvPicPr>
        <p:blipFill>
          <a:blip r:embed="rId4"/>
          <a:stretch>
            <a:fillRect/>
          </a:stretch>
        </p:blipFill>
        <p:spPr>
          <a:xfrm>
            <a:off x="2610334" y="4529807"/>
            <a:ext cx="7193844" cy="2005976"/>
          </a:xfrm>
          <a:prstGeom prst="rect">
            <a:avLst/>
          </a:prstGeom>
        </p:spPr>
      </p:pic>
    </p:spTree>
    <p:extLst>
      <p:ext uri="{BB962C8B-B14F-4D97-AF65-F5344CB8AC3E}">
        <p14:creationId xmlns:p14="http://schemas.microsoft.com/office/powerpoint/2010/main" val="414248302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1373</TotalTime>
  <Words>4845</Words>
  <Application>Microsoft Office PowerPoint</Application>
  <PresentationFormat>宽屏</PresentationFormat>
  <Paragraphs>359</Paragraphs>
  <Slides>65</Slides>
  <Notes>60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65</vt:i4>
      </vt:variant>
    </vt:vector>
  </HeadingPairs>
  <TitlesOfParts>
    <vt:vector size="78" baseType="lpstr">
      <vt:lpstr>等线</vt:lpstr>
      <vt:lpstr>等线 Light</vt:lpstr>
      <vt:lpstr>黑体</vt:lpstr>
      <vt:lpstr>宋体</vt:lpstr>
      <vt:lpstr>Microsoft YaHei</vt:lpstr>
      <vt:lpstr>Microsoft YaHei</vt:lpstr>
      <vt:lpstr>Arial</vt:lpstr>
      <vt:lpstr>Calibri</vt:lpstr>
      <vt:lpstr>Cambria Math</vt:lpstr>
      <vt:lpstr>Lucida Sans Unicode</vt:lpstr>
      <vt:lpstr>Times New Roman</vt:lpstr>
      <vt:lpstr>Wingdings</vt:lpstr>
      <vt:lpstr>Office 主题​​</vt:lpstr>
      <vt:lpstr>卷积神经网络</vt:lpstr>
      <vt:lpstr>从DNN到CNN</vt:lpstr>
      <vt:lpstr>卷积神经网络概述</vt:lpstr>
      <vt:lpstr>卷积层</vt:lpstr>
      <vt:lpstr>卷积层</vt:lpstr>
      <vt:lpstr>卷积层</vt:lpstr>
      <vt:lpstr>卷积层</vt:lpstr>
      <vt:lpstr>卷积层</vt:lpstr>
      <vt:lpstr>卷积层</vt:lpstr>
      <vt:lpstr>卷积层</vt:lpstr>
      <vt:lpstr>卷积层</vt:lpstr>
      <vt:lpstr>常用深度网络模型 - 卷积神经网络</vt:lpstr>
      <vt:lpstr>二维卷积</vt:lpstr>
      <vt:lpstr>卷积神经网络</vt:lpstr>
      <vt:lpstr>多通道卷积</vt:lpstr>
      <vt:lpstr>卷积神经网络</vt:lpstr>
      <vt:lpstr>卷积神经网络</vt:lpstr>
      <vt:lpstr>激活函数</vt:lpstr>
      <vt:lpstr>激活函数</vt:lpstr>
      <vt:lpstr>池化层</vt:lpstr>
      <vt:lpstr>卷积神经网络</vt:lpstr>
      <vt:lpstr>卷积神经网络</vt:lpstr>
      <vt:lpstr>卷积神经网络基本流程</vt:lpstr>
      <vt:lpstr>卷积神经网络基本流程</vt:lpstr>
      <vt:lpstr>卷积神经网络基本流程</vt:lpstr>
      <vt:lpstr>卷积神经网络基本流程</vt:lpstr>
      <vt:lpstr>卷积神经网络基本流程</vt:lpstr>
      <vt:lpstr>卷积神经网络基本流程</vt:lpstr>
      <vt:lpstr>卷积神经网络基本流程</vt:lpstr>
      <vt:lpstr>卷积神经网络基本流程</vt:lpstr>
      <vt:lpstr>卷积神经网络基本流程</vt:lpstr>
      <vt:lpstr>卷积神经网络基本流程</vt:lpstr>
      <vt:lpstr>卷积神经网络基本流程</vt:lpstr>
      <vt:lpstr>卷积神经网络基本流程</vt:lpstr>
      <vt:lpstr>卷积神经网络基本流程</vt:lpstr>
      <vt:lpstr>卷积神经网络基本流程</vt:lpstr>
      <vt:lpstr>卷积神经网络基本流程</vt:lpstr>
      <vt:lpstr>卷积神经网络基本流程</vt:lpstr>
      <vt:lpstr>卷积神经网络基本流程</vt:lpstr>
      <vt:lpstr>卷积神经网络基本流程</vt:lpstr>
      <vt:lpstr>卷积神经网络基本流程</vt:lpstr>
      <vt:lpstr>卷积神经网络基本流程</vt:lpstr>
      <vt:lpstr>卷积神经网络基本流程</vt:lpstr>
      <vt:lpstr>卷积神经网络基本流程</vt:lpstr>
      <vt:lpstr>卷积神经网络基本流程</vt:lpstr>
      <vt:lpstr>卷积神经网络-基本网络模型</vt:lpstr>
      <vt:lpstr>卷积神经网络-基本网络模型</vt:lpstr>
      <vt:lpstr>卷积神经网络-基本网络模型</vt:lpstr>
      <vt:lpstr>卷积神经网络-基本网络模型</vt:lpstr>
      <vt:lpstr>卷积神经网络-基本网络模型</vt:lpstr>
      <vt:lpstr>卷积神经网络-基本网络模型</vt:lpstr>
      <vt:lpstr>卷积神经网络-基本网络模型</vt:lpstr>
      <vt:lpstr>卷积神经网络-基本网络模型</vt:lpstr>
      <vt:lpstr>卷积神经网络-基本网络模型</vt:lpstr>
      <vt:lpstr>卷积神经网络-基本网络模型</vt:lpstr>
      <vt:lpstr>卷积神经网络-基本网络模型</vt:lpstr>
      <vt:lpstr>卷积神经网络-基本网络模型</vt:lpstr>
      <vt:lpstr>卷积神经网络-基本网络模型</vt:lpstr>
      <vt:lpstr>卷积神经网络-基本网络模型</vt:lpstr>
      <vt:lpstr>卷积神经网络-基本网络模型</vt:lpstr>
      <vt:lpstr>卷积神经网络-基本网络模型</vt:lpstr>
      <vt:lpstr>卷积神经网络-基本网络模型</vt:lpstr>
      <vt:lpstr>卷积神经网络-基本网络模型</vt:lpstr>
      <vt:lpstr>卷积神经网络-基本网络模型</vt:lpstr>
      <vt:lpstr>卷积神经网络-基本网络模型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Zong Linda</dc:creator>
  <cp:lastModifiedBy>Zong Linda</cp:lastModifiedBy>
  <cp:revision>147</cp:revision>
  <dcterms:created xsi:type="dcterms:W3CDTF">2020-02-03T08:46:00Z</dcterms:created>
  <dcterms:modified xsi:type="dcterms:W3CDTF">2021-04-01T04:01:13Z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2052-11.1.0.9564</vt:lpwstr>
  </property>
</Properties>
</file>